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4" name="Shape 9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tekst"/>
          <p:cNvSpPr txBox="1"/>
          <p:nvPr>
            <p:ph type="title"/>
          </p:nvPr>
        </p:nvSpPr>
        <p:spPr>
          <a:xfrm>
            <a:off x="914400" y="2130425"/>
            <a:ext cx="10363200" cy="1470026"/>
          </a:xfrm>
          <a:prstGeom prst="rect">
            <a:avLst/>
          </a:prstGeom>
        </p:spPr>
        <p:txBody>
          <a:bodyPr/>
          <a:lstStyle/>
          <a:p>
            <a:pPr/>
            <a:r>
              <a:t>Titeltekst</a:t>
            </a:r>
          </a:p>
        </p:txBody>
      </p:sp>
      <p:sp>
        <p:nvSpPr>
          <p:cNvPr id="13" name="Hoofdtekst - niveau één…"/>
          <p:cNvSpPr txBox="1"/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14" name="Dia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eltek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Titeltekst</a:t>
            </a:r>
          </a:p>
        </p:txBody>
      </p:sp>
      <p:sp>
        <p:nvSpPr>
          <p:cNvPr id="22" name="Hoofdtekst - niveau éé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23" name="Dia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eltekst"/>
          <p:cNvSpPr txBox="1"/>
          <p:nvPr>
            <p:ph type="title"/>
          </p:nvPr>
        </p:nvSpPr>
        <p:spPr>
          <a:xfrm>
            <a:off x="963084" y="4406901"/>
            <a:ext cx="10363201" cy="1362081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/>
            <a:r>
              <a:t>Titeltekst</a:t>
            </a:r>
          </a:p>
        </p:txBody>
      </p:sp>
      <p:sp>
        <p:nvSpPr>
          <p:cNvPr id="31" name="Hoofdtekst - niveau één…"/>
          <p:cNvSpPr txBox="1"/>
          <p:nvPr>
            <p:ph type="body" sz="quarter" idx="1"/>
          </p:nvPr>
        </p:nvSpPr>
        <p:spPr>
          <a:xfrm>
            <a:off x="963084" y="2906713"/>
            <a:ext cx="10363201" cy="150019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32" name="Dia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eltek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Titeltekst</a:t>
            </a:r>
          </a:p>
        </p:txBody>
      </p:sp>
      <p:sp>
        <p:nvSpPr>
          <p:cNvPr id="40" name="Hoofdtekst - niveau één…"/>
          <p:cNvSpPr txBox="1"/>
          <p:nvPr>
            <p:ph type="body" sz="half" idx="1"/>
          </p:nvPr>
        </p:nvSpPr>
        <p:spPr>
          <a:xfrm>
            <a:off x="609600" y="1600200"/>
            <a:ext cx="5384800" cy="4525965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41" name="Dia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eltek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Titeltekst</a:t>
            </a:r>
          </a:p>
        </p:txBody>
      </p:sp>
      <p:sp>
        <p:nvSpPr>
          <p:cNvPr id="49" name="Hoofdtekst - niveau één…"/>
          <p:cNvSpPr txBox="1"/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>
                <a:latin typeface="+mj-lt"/>
                <a:ea typeface="+mj-ea"/>
                <a:cs typeface="+mj-cs"/>
                <a:sym typeface="Helvetica"/>
              </a:defRPr>
            </a:lvl1pPr>
            <a:lvl2pPr marL="0" indent="0">
              <a:spcBef>
                <a:spcPts val="500"/>
              </a:spcBef>
              <a:buSzTx/>
              <a:buFontTx/>
              <a:buNone/>
              <a:defRPr b="1" sz="2400">
                <a:latin typeface="+mj-lt"/>
                <a:ea typeface="+mj-ea"/>
                <a:cs typeface="+mj-cs"/>
                <a:sym typeface="Helvetica"/>
              </a:defRPr>
            </a:lvl2pPr>
            <a:lvl3pPr marL="0" indent="0">
              <a:spcBef>
                <a:spcPts val="500"/>
              </a:spcBef>
              <a:buSzTx/>
              <a:buFontTx/>
              <a:buNone/>
              <a:defRPr b="1" sz="2400">
                <a:latin typeface="+mj-lt"/>
                <a:ea typeface="+mj-ea"/>
                <a:cs typeface="+mj-cs"/>
                <a:sym typeface="Helvetica"/>
              </a:defRPr>
            </a:lvl3pPr>
            <a:lvl4pPr marL="0" indent="0">
              <a:spcBef>
                <a:spcPts val="500"/>
              </a:spcBef>
              <a:buSzTx/>
              <a:buFontTx/>
              <a:buNone/>
              <a:defRPr b="1" sz="2400">
                <a:latin typeface="+mj-lt"/>
                <a:ea typeface="+mj-ea"/>
                <a:cs typeface="+mj-cs"/>
                <a:sym typeface="Helvetica"/>
              </a:defRPr>
            </a:lvl4pPr>
            <a:lvl5pPr marL="0" indent="0">
              <a:spcBef>
                <a:spcPts val="500"/>
              </a:spcBef>
              <a:buSzTx/>
              <a:buFontTx/>
              <a:buNone/>
              <a:defRPr b="1" sz="24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/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50" name="Tijdelijke aanduiding voor tekst 4"/>
          <p:cNvSpPr/>
          <p:nvPr>
            <p:ph type="body" sz="quarter" idx="13"/>
          </p:nvPr>
        </p:nvSpPr>
        <p:spPr>
          <a:xfrm>
            <a:off x="6193366" y="1535111"/>
            <a:ext cx="5389041" cy="639769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1" name="Dia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iteltek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Titeltekst</a:t>
            </a:r>
          </a:p>
        </p:txBody>
      </p:sp>
      <p:sp>
        <p:nvSpPr>
          <p:cNvPr id="59" name="Dia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BF_Logo_Int.jpeg" descr="BF_Logo_Int.jpeg"/>
          <p:cNvPicPr>
            <a:picLocks noChangeAspect="1"/>
          </p:cNvPicPr>
          <p:nvPr/>
        </p:nvPicPr>
        <p:blipFill>
          <a:blip r:embed="rId2">
            <a:extLst/>
          </a:blip>
          <a:srcRect l="0" t="24994" r="0" b="24994"/>
          <a:stretch>
            <a:fillRect/>
          </a:stretch>
        </p:blipFill>
        <p:spPr>
          <a:xfrm>
            <a:off x="10298043" y="6158700"/>
            <a:ext cx="1844006" cy="652215"/>
          </a:xfrm>
          <a:prstGeom prst="rect">
            <a:avLst/>
          </a:prstGeom>
          <a:ln w="12700">
            <a:miter lim="400000"/>
          </a:ln>
        </p:spPr>
      </p:pic>
      <p:sp>
        <p:nvSpPr>
          <p:cNvPr id="67" name="Dia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eltekst"/>
          <p:cNvSpPr txBox="1"/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/>
            <a:r>
              <a:t>Titeltekst</a:t>
            </a:r>
          </a:p>
        </p:txBody>
      </p:sp>
      <p:sp>
        <p:nvSpPr>
          <p:cNvPr id="75" name="Hoofdtekst - niveau één…"/>
          <p:cNvSpPr txBox="1"/>
          <p:nvPr>
            <p:ph type="body" idx="1"/>
          </p:nvPr>
        </p:nvSpPr>
        <p:spPr>
          <a:xfrm>
            <a:off x="4766733" y="273050"/>
            <a:ext cx="6815667" cy="5853115"/>
          </a:xfrm>
          <a:prstGeom prst="rect">
            <a:avLst/>
          </a:prstGeom>
        </p:spPr>
        <p:txBody>
          <a:bodyPr/>
          <a:lstStyle/>
          <a:p>
            <a:pPr/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76" name="Tijdelijke aanduiding voor tekst 3"/>
          <p:cNvSpPr/>
          <p:nvPr>
            <p:ph type="body" sz="half" idx="13"/>
          </p:nvPr>
        </p:nvSpPr>
        <p:spPr>
          <a:xfrm>
            <a:off x="609599" y="1435101"/>
            <a:ext cx="4011087" cy="4691063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7" name="Dia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iteltekst"/>
          <p:cNvSpPr txBox="1"/>
          <p:nvPr>
            <p:ph type="title"/>
          </p:nvPr>
        </p:nvSpPr>
        <p:spPr>
          <a:xfrm>
            <a:off x="2389714" y="4800600"/>
            <a:ext cx="7315204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/>
            <a:r>
              <a:t>Titeltekst</a:t>
            </a:r>
          </a:p>
        </p:txBody>
      </p:sp>
      <p:sp>
        <p:nvSpPr>
          <p:cNvPr id="85" name="Tijdelijke aanduiding voor afbeelding 2"/>
          <p:cNvSpPr/>
          <p:nvPr>
            <p:ph type="pic" sz="half" idx="13"/>
          </p:nvPr>
        </p:nvSpPr>
        <p:spPr>
          <a:xfrm>
            <a:off x="2389714" y="612775"/>
            <a:ext cx="7315204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6" name="Hoofdtekst - niveau één…"/>
          <p:cNvSpPr txBox="1"/>
          <p:nvPr>
            <p:ph type="body" sz="quarter" idx="1"/>
          </p:nvPr>
        </p:nvSpPr>
        <p:spPr>
          <a:xfrm>
            <a:off x="2389714" y="5367337"/>
            <a:ext cx="7315204" cy="804868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0">
              <a:spcBef>
                <a:spcPts val="300"/>
              </a:spcBef>
              <a:buSzTx/>
              <a:buFontTx/>
              <a:buNone/>
              <a:defRPr sz="1400"/>
            </a:lvl2pPr>
            <a:lvl3pPr marL="0" indent="0">
              <a:spcBef>
                <a:spcPts val="300"/>
              </a:spcBef>
              <a:buSzTx/>
              <a:buFontTx/>
              <a:buNone/>
              <a:defRPr sz="1400"/>
            </a:lvl3pPr>
            <a:lvl4pPr marL="0" indent="0">
              <a:spcBef>
                <a:spcPts val="300"/>
              </a:spcBef>
              <a:buSzTx/>
              <a:buFontTx/>
              <a:buNone/>
              <a:defRPr sz="1400"/>
            </a:lvl4pPr>
            <a:lvl5pPr marL="0" indent="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87" name="Dia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tekst"/>
          <p:cNvSpPr txBox="1"/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Titeltekst</a:t>
            </a:r>
          </a:p>
        </p:txBody>
      </p:sp>
      <p:sp>
        <p:nvSpPr>
          <p:cNvPr id="3" name="Hoofdtekst - niveau één…"/>
          <p:cNvSpPr txBox="1"/>
          <p:nvPr>
            <p:ph type="body" idx="1"/>
          </p:nvPr>
        </p:nvSpPr>
        <p:spPr>
          <a:xfrm>
            <a:off x="609600" y="1600200"/>
            <a:ext cx="10972800" cy="45259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pic>
        <p:nvPicPr>
          <p:cNvPr id="4" name="BF_Logo_Int.jpeg" descr="BF_Logo_Int.jpeg"/>
          <p:cNvPicPr>
            <a:picLocks noChangeAspect="1"/>
          </p:cNvPicPr>
          <p:nvPr/>
        </p:nvPicPr>
        <p:blipFill>
          <a:blip r:embed="rId2">
            <a:extLst/>
          </a:blip>
          <a:srcRect l="0" t="24994" r="0" b="24994"/>
          <a:stretch>
            <a:fillRect/>
          </a:stretch>
        </p:blipFill>
        <p:spPr>
          <a:xfrm>
            <a:off x="10298043" y="6158700"/>
            <a:ext cx="1844006" cy="652215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Dianummer"/>
          <p:cNvSpPr txBox="1"/>
          <p:nvPr>
            <p:ph type="sldNum" sz="quarter" idx="2"/>
          </p:nvPr>
        </p:nvSpPr>
        <p:spPr>
          <a:xfrm>
            <a:off x="11323783" y="6414763"/>
            <a:ext cx="258620" cy="248302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 defTabSz="457200">
              <a:defRPr sz="1200">
                <a:solidFill>
                  <a:srgbClr val="888888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</p:sldLayoutIdLst>
  <p:transition xmlns:p14="http://schemas.microsoft.com/office/powerpoint/2010/main" spd="med" advClick="1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3" Type="http://schemas.openxmlformats.org/officeDocument/2006/relationships/image" Target="../media/image2.jpe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3" Type="http://schemas.openxmlformats.org/officeDocument/2006/relationships/image" Target="../media/image2.jpe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eg"/><Relationship Id="rId3" Type="http://schemas.openxmlformats.org/officeDocument/2006/relationships/image" Target="../media/image2.jpe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eg"/><Relationship Id="rId3" Type="http://schemas.openxmlformats.org/officeDocument/2006/relationships/image" Target="../media/image2.jpe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image" Target="../media/image2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Relationship Id="rId3" Type="http://schemas.openxmlformats.org/officeDocument/2006/relationships/image" Target="../media/image1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2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itel 1"/>
          <p:cNvSpPr txBox="1"/>
          <p:nvPr>
            <p:ph type="title"/>
          </p:nvPr>
        </p:nvSpPr>
        <p:spPr>
          <a:xfrm>
            <a:off x="1560890" y="3547836"/>
            <a:ext cx="8229601" cy="1143006"/>
          </a:xfrm>
          <a:prstGeom prst="rect">
            <a:avLst/>
          </a:prstGeom>
        </p:spPr>
        <p:txBody>
          <a:bodyPr/>
          <a:lstStyle/>
          <a:p>
            <a:pPr defTabSz="187415">
              <a:defRPr sz="1500"/>
            </a:pPr>
            <a:r>
              <a:t>Vítejte na 2. Workshop </a:t>
            </a:r>
            <a:br/>
            <a:br/>
            <a:r>
              <a:rPr sz="4200"/>
              <a:t>`Pohyb je lék`</a:t>
            </a:r>
          </a:p>
        </p:txBody>
      </p:sp>
      <p:pic>
        <p:nvPicPr>
          <p:cNvPr id="97" name="Tijdelijke aanduiding voor inhoud 7" descr="Tijdelijke aanduiding voor inhoud 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27000" y="563420"/>
            <a:ext cx="12195668" cy="2466290"/>
          </a:xfrm>
          <a:prstGeom prst="rect">
            <a:avLst/>
          </a:prstGeom>
          <a:ln w="12700">
            <a:miter lim="400000"/>
          </a:ln>
        </p:spPr>
      </p:pic>
      <p:sp>
        <p:nvSpPr>
          <p:cNvPr id="98" name="vytrvalostní trénink…"/>
          <p:cNvSpPr txBox="1"/>
          <p:nvPr/>
        </p:nvSpPr>
        <p:spPr>
          <a:xfrm>
            <a:off x="4047947" y="5107368"/>
            <a:ext cx="4096104" cy="14975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230603" indent="-230603" defTabSz="449580">
              <a:spcBef>
                <a:spcPts val="1200"/>
              </a:spcBef>
              <a:buSzPct val="100000"/>
              <a:buChar char="•"/>
              <a:defRPr sz="2300"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Calibri"/>
              </a:defRPr>
            </a:pPr>
            <a:r>
              <a:t>v</a:t>
            </a:r>
            <a:r>
              <a:rPr>
                <a:latin typeface="Trebuchet MS"/>
                <a:ea typeface="Trebuchet MS"/>
                <a:cs typeface="Trebuchet MS"/>
                <a:sym typeface="Trebuchet MS"/>
              </a:rPr>
              <a:t>ytrvalostní trénink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  <a:p>
            <a:pPr marL="230603" indent="-230603" defTabSz="449580">
              <a:spcBef>
                <a:spcPts val="1200"/>
              </a:spcBef>
              <a:buSzPct val="100000"/>
              <a:buChar char="•"/>
              <a:defRPr sz="23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posilovací trénink</a:t>
            </a:r>
          </a:p>
          <a:p>
            <a:pPr marL="230603" indent="-230603" defTabSz="449580">
              <a:spcBef>
                <a:spcPts val="1200"/>
              </a:spcBef>
              <a:buSzPct val="100000"/>
              <a:buChar char="•"/>
              <a:defRPr sz="23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rekreační pohyb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98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Titel 1"/>
          <p:cNvSpPr txBox="1"/>
          <p:nvPr/>
        </p:nvSpPr>
        <p:spPr>
          <a:xfrm>
            <a:off x="1695048" y="2745681"/>
            <a:ext cx="8635288" cy="653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 defTabSz="457200">
              <a:defRPr sz="44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Trénink ve fitness centru</a:t>
            </a:r>
          </a:p>
        </p:txBody>
      </p:sp>
      <p:sp>
        <p:nvSpPr>
          <p:cNvPr id="153" name="Tijdelijke aanduiding voor inhoud 2"/>
          <p:cNvSpPr txBox="1"/>
          <p:nvPr/>
        </p:nvSpPr>
        <p:spPr>
          <a:xfrm>
            <a:off x="236132" y="3847517"/>
            <a:ext cx="8229601" cy="22578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defTabSz="457200">
              <a:spcBef>
                <a:spcPts val="500"/>
              </a:spcBef>
              <a:defRPr b="1" sz="2400" u="sng"/>
            </a:pPr>
            <a:r>
              <a:t>Zažíváte nějakou formu stresu?</a:t>
            </a:r>
          </a:p>
          <a:p>
            <a:pPr defTabSz="457200">
              <a:spcBef>
                <a:spcPts val="500"/>
              </a:spcBef>
              <a:defRPr sz="2400">
                <a:latin typeface="+mn-lt"/>
                <a:ea typeface="+mn-ea"/>
                <a:cs typeface="+mn-cs"/>
                <a:sym typeface="Calibri"/>
              </a:defRPr>
            </a:pPr>
            <a:r>
              <a:t>Pak je jóga ideálním řešením, který mimo jiné:</a:t>
            </a:r>
          </a:p>
          <a:p>
            <a:pPr lvl="1" marL="742950" indent="-285750" defTabSz="457200">
              <a:spcBef>
                <a:spcPts val="400"/>
              </a:spcBef>
              <a:buSzPct val="100000"/>
              <a:buFont typeface="Arial"/>
              <a:buChar char="–"/>
              <a:defRPr sz="2000">
                <a:latin typeface="+mn-lt"/>
                <a:ea typeface="+mn-ea"/>
                <a:cs typeface="+mn-cs"/>
                <a:sym typeface="Calibri"/>
              </a:defRPr>
            </a:pPr>
            <a:r>
              <a:t>Zvyšuje vaši sílu</a:t>
            </a:r>
          </a:p>
          <a:p>
            <a:pPr lvl="1" marL="742950" indent="-285750" defTabSz="457200">
              <a:spcBef>
                <a:spcPts val="400"/>
              </a:spcBef>
              <a:buSzPct val="100000"/>
              <a:buFont typeface="Arial"/>
              <a:buChar char="–"/>
              <a:defRPr sz="2000">
                <a:latin typeface="+mn-lt"/>
                <a:ea typeface="+mn-ea"/>
                <a:cs typeface="+mn-cs"/>
                <a:sym typeface="Calibri"/>
              </a:defRPr>
            </a:pPr>
            <a:r>
              <a:t>Zlepšuje vaši mobilitu</a:t>
            </a:r>
          </a:p>
          <a:p>
            <a:pPr lvl="1" marL="742950" indent="-285750" defTabSz="457200">
              <a:spcBef>
                <a:spcPts val="400"/>
              </a:spcBef>
              <a:buSzPct val="100000"/>
              <a:buFont typeface="Arial"/>
              <a:buChar char="–"/>
              <a:defRPr sz="2000">
                <a:latin typeface="+mn-lt"/>
                <a:ea typeface="+mn-ea"/>
                <a:cs typeface="+mn-cs"/>
                <a:sym typeface="Calibri"/>
              </a:defRPr>
            </a:pPr>
            <a:r>
              <a:t>Zlepšuje vaši rovnováhu</a:t>
            </a:r>
          </a:p>
          <a:p>
            <a:pPr lvl="1" marL="742950" indent="-285750" defTabSz="457200">
              <a:spcBef>
                <a:spcPts val="400"/>
              </a:spcBef>
              <a:buSzPct val="100000"/>
              <a:buFont typeface="Arial"/>
              <a:buChar char="–"/>
              <a:defRPr sz="2000">
                <a:latin typeface="+mn-lt"/>
                <a:ea typeface="+mn-ea"/>
                <a:cs typeface="+mn-cs"/>
                <a:sym typeface="Calibri"/>
              </a:defRPr>
            </a:pPr>
            <a:r>
              <a:t>Zlepšuje vaši stabilitu</a:t>
            </a:r>
          </a:p>
        </p:txBody>
      </p:sp>
      <p:pic>
        <p:nvPicPr>
          <p:cNvPr id="154" name="Afbeelding 2" descr="Afbeelding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-75916"/>
            <a:ext cx="12192000" cy="246554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53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itel 1"/>
          <p:cNvSpPr txBox="1"/>
          <p:nvPr/>
        </p:nvSpPr>
        <p:spPr>
          <a:xfrm>
            <a:off x="0" y="2006935"/>
            <a:ext cx="9774558" cy="653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 defTabSz="457200">
              <a:defRPr sz="44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Udělejte svou (ne)činnost transparentní</a:t>
            </a:r>
          </a:p>
        </p:txBody>
      </p:sp>
      <p:sp>
        <p:nvSpPr>
          <p:cNvPr id="157" name="Tijdelijke aanduiding voor inhoud 2"/>
          <p:cNvSpPr txBox="1"/>
          <p:nvPr/>
        </p:nvSpPr>
        <p:spPr>
          <a:xfrm>
            <a:off x="383092" y="3032710"/>
            <a:ext cx="8229601" cy="30833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defTabSz="457200">
              <a:spcBef>
                <a:spcPts val="400"/>
              </a:spcBef>
              <a:defRPr b="1" sz="2000"/>
            </a:pPr>
            <a:r>
              <a:t>Polar LOOP</a:t>
            </a:r>
            <a:endParaRPr sz="3200"/>
          </a:p>
          <a:p>
            <a:pPr marL="342900" indent="-342900" defTabSz="457200">
              <a:spcBef>
                <a:spcPts val="400"/>
              </a:spcBef>
              <a:buSzPct val="100000"/>
              <a:buFont typeface="Arial"/>
              <a:buChar char="•"/>
              <a:defRPr sz="2000">
                <a:latin typeface="+mn-lt"/>
                <a:ea typeface="+mn-ea"/>
                <a:cs typeface="+mn-cs"/>
                <a:sym typeface="Calibri"/>
              </a:defRPr>
            </a:pPr>
            <a:r>
              <a:t>Pomáhá vám zůstat aktivní po celý den</a:t>
            </a:r>
          </a:p>
          <a:p>
            <a:pPr marL="342900" indent="-342900" defTabSz="457200">
              <a:spcBef>
                <a:spcPts val="400"/>
              </a:spcBef>
              <a:buSzPct val="100000"/>
              <a:buFont typeface="Arial"/>
              <a:buChar char="•"/>
              <a:defRPr sz="2000">
                <a:latin typeface="+mn-lt"/>
                <a:ea typeface="+mn-ea"/>
                <a:cs typeface="+mn-cs"/>
                <a:sym typeface="Calibri"/>
              </a:defRPr>
            </a:pPr>
            <a:r>
              <a:t>Poskytuje zpětnou vazbu o vašich denních, týdenních a měsíčních aktivitách a vašem spánku</a:t>
            </a:r>
          </a:p>
          <a:p>
            <a:pPr marL="342900" indent="-342900" defTabSz="457200">
              <a:spcBef>
                <a:spcPts val="400"/>
              </a:spcBef>
              <a:buSzPct val="100000"/>
              <a:buFont typeface="Arial"/>
              <a:buChar char="•"/>
              <a:defRPr sz="2000">
                <a:latin typeface="+mn-lt"/>
                <a:ea typeface="+mn-ea"/>
                <a:cs typeface="+mn-cs"/>
                <a:sym typeface="Calibri"/>
              </a:defRPr>
            </a:pPr>
            <a:r>
              <a:t>Zobrazuje denní aktivitu, spálené kalorie, kroky a čas</a:t>
            </a:r>
          </a:p>
          <a:p>
            <a:pPr marL="342900" indent="-342900" defTabSz="457200">
              <a:spcBef>
                <a:spcPts val="400"/>
              </a:spcBef>
              <a:buSzPct val="100000"/>
              <a:buFont typeface="Arial"/>
              <a:buChar char="•"/>
              <a:defRPr sz="2000">
                <a:latin typeface="+mn-lt"/>
                <a:ea typeface="+mn-ea"/>
                <a:cs typeface="+mn-cs"/>
                <a:sym typeface="Calibri"/>
              </a:defRPr>
            </a:pPr>
            <a:r>
              <a:t>Zdarma asistence s aplikací Polar Flow a servisem na webových stránkách Polar Flow</a:t>
            </a:r>
            <a:endParaRPr sz="3200"/>
          </a:p>
          <a:p>
            <a:pPr marL="342900" indent="-342900" defTabSz="457200">
              <a:spcBef>
                <a:spcPts val="400"/>
              </a:spcBef>
              <a:buSzPct val="100000"/>
              <a:buFont typeface="Arial"/>
              <a:buChar char="•"/>
              <a:defRPr sz="2000">
                <a:latin typeface="+mn-lt"/>
                <a:ea typeface="+mn-ea"/>
                <a:cs typeface="+mn-cs"/>
                <a:sym typeface="Calibri"/>
              </a:defRPr>
            </a:pPr>
            <a:r>
              <a:t>Vodotěsné</a:t>
            </a:r>
          </a:p>
          <a:p>
            <a:pPr marL="342900" indent="-342900" defTabSz="457200">
              <a:spcBef>
                <a:spcPts val="400"/>
              </a:spcBef>
              <a:buSzPct val="100000"/>
              <a:buFont typeface="Arial"/>
              <a:buChar char="•"/>
              <a:defRPr sz="2000">
                <a:latin typeface="+mn-lt"/>
                <a:ea typeface="+mn-ea"/>
                <a:cs typeface="+mn-cs"/>
                <a:sym typeface="Calibri"/>
              </a:defRPr>
            </a:pPr>
            <a:r>
              <a:t>Měří dokonce aktivitu během plavání (bez tepové frekvence)</a:t>
            </a:r>
          </a:p>
        </p:txBody>
      </p:sp>
      <p:pic>
        <p:nvPicPr>
          <p:cNvPr id="158" name="Afbeelding 7" descr="Afbeelding 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 rot="5583428">
            <a:off x="8752350" y="2925360"/>
            <a:ext cx="3834061" cy="2301123"/>
          </a:xfrm>
          <a:prstGeom prst="rect">
            <a:avLst/>
          </a:prstGeom>
          <a:ln w="12700">
            <a:miter lim="400000"/>
          </a:ln>
        </p:spPr>
      </p:pic>
      <p:pic>
        <p:nvPicPr>
          <p:cNvPr id="159" name="Afbeelding 2" descr="Afbeelding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-134223" y="-823810"/>
            <a:ext cx="12192001" cy="246554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1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Class="entr" nodeType="clickEffect" presetSubtype="4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8" grpId="2"/>
      <p:bldP build="p" bldLvl="5" animBg="1" rev="0" advAuto="0" spid="157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itel 1"/>
          <p:cNvSpPr txBox="1"/>
          <p:nvPr/>
        </p:nvSpPr>
        <p:spPr>
          <a:xfrm>
            <a:off x="4103598" y="3751846"/>
            <a:ext cx="8229604" cy="13397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 defTabSz="457200">
              <a:defRPr sz="44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Udělejte svou (ne)činnost transparentní</a:t>
            </a:r>
          </a:p>
        </p:txBody>
      </p:sp>
      <p:pic>
        <p:nvPicPr>
          <p:cNvPr id="162" name="Afbeelding 6" descr="Afbeelding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342" y="3271706"/>
            <a:ext cx="4456954" cy="3586294"/>
          </a:xfrm>
          <a:prstGeom prst="rect">
            <a:avLst/>
          </a:prstGeom>
          <a:ln w="12700">
            <a:miter lim="400000"/>
          </a:ln>
        </p:spPr>
      </p:pic>
      <p:pic>
        <p:nvPicPr>
          <p:cNvPr id="163" name="Afbeelding 2" descr="Afbeelding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12192000" cy="246554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2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Afbeelding 8" descr="Afbeelding 8"/>
          <p:cNvPicPr>
            <a:picLocks noChangeAspect="1"/>
          </p:cNvPicPr>
          <p:nvPr/>
        </p:nvPicPr>
        <p:blipFill>
          <a:blip r:embed="rId2">
            <a:extLst/>
          </a:blip>
          <a:srcRect l="0" t="0" r="0" b="15179"/>
          <a:stretch>
            <a:fillRect/>
          </a:stretch>
        </p:blipFill>
        <p:spPr>
          <a:xfrm>
            <a:off x="6496027" y="3120231"/>
            <a:ext cx="4851167" cy="3085534"/>
          </a:xfrm>
          <a:prstGeom prst="rect">
            <a:avLst/>
          </a:prstGeom>
          <a:ln w="12700">
            <a:miter lim="400000"/>
          </a:ln>
        </p:spPr>
      </p:pic>
      <p:sp>
        <p:nvSpPr>
          <p:cNvPr id="166" name="Tijdelijke aanduiding voor tekst 4"/>
          <p:cNvSpPr txBox="1"/>
          <p:nvPr/>
        </p:nvSpPr>
        <p:spPr>
          <a:xfrm>
            <a:off x="392749" y="2245896"/>
            <a:ext cx="5673943" cy="497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defTabSz="457200">
              <a:spcBef>
                <a:spcPts val="700"/>
              </a:spcBef>
              <a:defRPr sz="32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Polar Flow mobilní aplikace</a:t>
            </a:r>
          </a:p>
        </p:txBody>
      </p:sp>
      <p:sp>
        <p:nvSpPr>
          <p:cNvPr id="167" name="Tijdelijke aanduiding voor inhoud 2"/>
          <p:cNvSpPr txBox="1"/>
          <p:nvPr/>
        </p:nvSpPr>
        <p:spPr>
          <a:xfrm>
            <a:off x="495299" y="2787087"/>
            <a:ext cx="4040188" cy="35405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2900" indent="-342900" defTabSz="457200">
              <a:spcBef>
                <a:spcPts val="400"/>
              </a:spcBef>
              <a:buSzPct val="100000"/>
              <a:buFont typeface="Arial"/>
              <a:buChar char="•"/>
              <a:defRPr sz="2000">
                <a:latin typeface="+mn-lt"/>
                <a:ea typeface="+mn-ea"/>
                <a:cs typeface="+mn-cs"/>
                <a:sym typeface="Calibri"/>
              </a:defRPr>
            </a:pPr>
            <a:r>
              <a:t>Automaticky synchronizuje a okamžitě zobrazí vaše tréninková data</a:t>
            </a:r>
          </a:p>
          <a:p>
            <a:pPr marL="342900" indent="-342900" defTabSz="457200">
              <a:spcBef>
                <a:spcPts val="400"/>
              </a:spcBef>
              <a:buSzPct val="100000"/>
              <a:buFont typeface="Arial"/>
              <a:buChar char="•"/>
              <a:defRPr sz="2000">
                <a:latin typeface="+mn-lt"/>
                <a:ea typeface="+mn-ea"/>
                <a:cs typeface="+mn-cs"/>
                <a:sym typeface="Calibri"/>
              </a:defRPr>
            </a:pPr>
            <a:r>
              <a:t>Stanovte si cíle a zlepšete svůj osobní rekord</a:t>
            </a:r>
          </a:p>
          <a:p>
            <a:pPr marL="342900" indent="-342900" defTabSz="457200">
              <a:spcBef>
                <a:spcPts val="400"/>
              </a:spcBef>
              <a:buSzPct val="100000"/>
              <a:buFont typeface="Arial"/>
              <a:buChar char="•"/>
              <a:defRPr sz="2000">
                <a:latin typeface="+mn-lt"/>
                <a:ea typeface="+mn-ea"/>
                <a:cs typeface="+mn-cs"/>
                <a:sym typeface="Calibri"/>
              </a:defRPr>
            </a:pPr>
            <a:r>
              <a:t>Najděte si cestu zpět pomocí funkce Back-to-Start</a:t>
            </a:r>
          </a:p>
          <a:p>
            <a:pPr marL="342900" indent="-342900" defTabSz="457200">
              <a:spcBef>
                <a:spcPts val="400"/>
              </a:spcBef>
              <a:buSzPct val="100000"/>
              <a:buFont typeface="Arial"/>
              <a:buChar char="•"/>
              <a:defRPr sz="2000">
                <a:latin typeface="+mn-lt"/>
                <a:ea typeface="+mn-ea"/>
                <a:cs typeface="+mn-cs"/>
                <a:sym typeface="Calibri"/>
              </a:defRPr>
            </a:pPr>
            <a:r>
              <a:t>Trénujte správnou intenzitou v rámci svých vlastních zón tepové frekvence (je vyžadován snímač srdeční frekvence H7)</a:t>
            </a:r>
          </a:p>
        </p:txBody>
      </p:sp>
      <p:sp>
        <p:nvSpPr>
          <p:cNvPr id="168" name="Tekstvak 9"/>
          <p:cNvSpPr txBox="1"/>
          <p:nvPr/>
        </p:nvSpPr>
        <p:spPr>
          <a:xfrm>
            <a:off x="5520539" y="3045198"/>
            <a:ext cx="8135936" cy="497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b="1" sz="3200"/>
            </a:lvl1pPr>
          </a:lstStyle>
          <a:p>
            <a:pPr/>
            <a:r>
              <a:t>Polar M400</a:t>
            </a:r>
          </a:p>
        </p:txBody>
      </p:sp>
      <p:pic>
        <p:nvPicPr>
          <p:cNvPr id="169" name="Afbeelding 2" descr="Afbeelding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-14945"/>
            <a:ext cx="12192000" cy="224125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Subtype="4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67" grpId="1"/>
      <p:bldP build="whole" bldLvl="1" animBg="1" rev="0" advAuto="0" spid="165" grpId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ekstvak 9"/>
          <p:cNvSpPr txBox="1"/>
          <p:nvPr/>
        </p:nvSpPr>
        <p:spPr>
          <a:xfrm>
            <a:off x="-3" y="2419742"/>
            <a:ext cx="5386117" cy="497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b="1" sz="3200"/>
            </a:lvl1pPr>
          </a:lstStyle>
          <a:p>
            <a:pPr/>
            <a:r>
              <a:t>Polar M400</a:t>
            </a:r>
          </a:p>
        </p:txBody>
      </p:sp>
      <p:sp>
        <p:nvSpPr>
          <p:cNvPr id="172" name="Tijdelijke aanduiding voor tekst 5"/>
          <p:cNvSpPr txBox="1"/>
          <p:nvPr/>
        </p:nvSpPr>
        <p:spPr>
          <a:xfrm>
            <a:off x="7370563" y="2201414"/>
            <a:ext cx="5251792" cy="497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defTabSz="457200">
              <a:spcBef>
                <a:spcPts val="700"/>
              </a:spcBef>
              <a:defRPr sz="32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Webová služba Polar Flow</a:t>
            </a:r>
          </a:p>
        </p:txBody>
      </p:sp>
      <p:sp>
        <p:nvSpPr>
          <p:cNvPr id="173" name="Tijdelijke aanduiding voor inhoud 6"/>
          <p:cNvSpPr txBox="1"/>
          <p:nvPr/>
        </p:nvSpPr>
        <p:spPr>
          <a:xfrm>
            <a:off x="7446784" y="2787087"/>
            <a:ext cx="4041781" cy="35405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2900" indent="-342900" defTabSz="457200">
              <a:spcBef>
                <a:spcPts val="400"/>
              </a:spcBef>
              <a:buSzPct val="100000"/>
              <a:buFont typeface="Arial"/>
              <a:buChar char="•"/>
              <a:defRPr sz="2000">
                <a:latin typeface="+mn-lt"/>
                <a:ea typeface="+mn-ea"/>
                <a:cs typeface="+mn-cs"/>
                <a:sym typeface="Calibri"/>
              </a:defRPr>
            </a:pPr>
            <a:r>
              <a:t>Pro plánování a podrobnou analýzu vašeho tréninku</a:t>
            </a:r>
          </a:p>
          <a:p>
            <a:pPr marL="342900" indent="-342900" defTabSz="457200">
              <a:spcBef>
                <a:spcPts val="400"/>
              </a:spcBef>
              <a:buSzPct val="100000"/>
              <a:buFont typeface="Arial"/>
              <a:buChar char="•"/>
              <a:defRPr sz="2000">
                <a:latin typeface="+mn-lt"/>
                <a:ea typeface="+mn-ea"/>
                <a:cs typeface="+mn-cs"/>
                <a:sym typeface="Calibri"/>
              </a:defRPr>
            </a:pPr>
            <a:r>
              <a:t>Sledujte své tempo, vzdálenost a nadmořskou výšku pomocí vestavěného GPS</a:t>
            </a:r>
          </a:p>
          <a:p>
            <a:pPr marL="342900" indent="-342900" defTabSz="457200">
              <a:spcBef>
                <a:spcPts val="400"/>
              </a:spcBef>
              <a:buSzPct val="100000"/>
              <a:buFont typeface="Arial"/>
              <a:buChar char="•"/>
              <a:defRPr sz="2000">
                <a:latin typeface="+mn-lt"/>
                <a:ea typeface="+mn-ea"/>
                <a:cs typeface="+mn-cs"/>
                <a:sym typeface="Calibri"/>
              </a:defRPr>
            </a:pPr>
            <a:r>
              <a:t>Sledujte svou aktivitu, kalorie, vzdálenost a kroky 24/7</a:t>
            </a:r>
          </a:p>
          <a:p>
            <a:pPr marL="342900" indent="-342900" defTabSz="457200">
              <a:spcBef>
                <a:spcPts val="400"/>
              </a:spcBef>
              <a:buSzPct val="100000"/>
              <a:buFont typeface="Arial"/>
              <a:buChar char="•"/>
              <a:defRPr sz="2000">
                <a:latin typeface="+mn-lt"/>
                <a:ea typeface="+mn-ea"/>
                <a:cs typeface="+mn-cs"/>
                <a:sym typeface="Calibri"/>
              </a:defRPr>
            </a:pPr>
            <a:r>
              <a:t>Plánujte, synchronizujte a sdílejte svůj trénink s bezplatnou mobilní aplikací a webovou službou Polar Flow </a:t>
            </a:r>
          </a:p>
        </p:txBody>
      </p:sp>
      <p:pic>
        <p:nvPicPr>
          <p:cNvPr id="174" name="Afbeelding 9" descr="Afbeelding 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76607" y="2984811"/>
            <a:ext cx="5193687" cy="3894583"/>
          </a:xfrm>
          <a:prstGeom prst="rect">
            <a:avLst/>
          </a:prstGeom>
          <a:ln w="12700">
            <a:miter lim="400000"/>
          </a:ln>
        </p:spPr>
      </p:pic>
      <p:pic>
        <p:nvPicPr>
          <p:cNvPr id="175" name="Afbeelding 2" descr="Afbeelding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12192000" cy="190220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Class="entr" nodeType="clickEffect" presetSubtype="4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4" grpId="2"/>
      <p:bldP build="p" bldLvl="5" animBg="1" rev="0" advAuto="0" spid="173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Tijdelijke aanduiding voor inhoud 2"/>
          <p:cNvSpPr txBox="1"/>
          <p:nvPr/>
        </p:nvSpPr>
        <p:spPr>
          <a:xfrm>
            <a:off x="846159" y="4323457"/>
            <a:ext cx="8229601" cy="12560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defTabSz="457200">
              <a:spcBef>
                <a:spcPts val="500"/>
              </a:spcBef>
              <a:defRPr b="1" sz="2400"/>
            </a:pPr>
            <a:r>
              <a:t>Polar flow aplikace + webový portál</a:t>
            </a:r>
          </a:p>
          <a:p>
            <a:pPr marL="342900" indent="-342900" defTabSz="457200">
              <a:spcBef>
                <a:spcPts val="500"/>
              </a:spcBef>
              <a:buSzPct val="100000"/>
              <a:buFont typeface="Arial"/>
              <a:buChar char="•"/>
              <a:defRPr b="1" sz="2400"/>
            </a:pPr>
            <a:r>
              <a:t>Webový portál</a:t>
            </a:r>
          </a:p>
          <a:p>
            <a:pPr marL="342900" indent="-342900" defTabSz="457200">
              <a:spcBef>
                <a:spcPts val="500"/>
              </a:spcBef>
              <a:buSzPct val="100000"/>
              <a:buFont typeface="Arial"/>
              <a:buChar char="•"/>
              <a:defRPr b="1" sz="2400"/>
            </a:pPr>
            <a:r>
              <a:t>Aplikace + synchronizace</a:t>
            </a:r>
          </a:p>
        </p:txBody>
      </p:sp>
      <p:sp>
        <p:nvSpPr>
          <p:cNvPr id="178" name="Titel 1"/>
          <p:cNvSpPr txBox="1"/>
          <p:nvPr/>
        </p:nvSpPr>
        <p:spPr>
          <a:xfrm>
            <a:off x="1279656" y="2857499"/>
            <a:ext cx="8229601" cy="13397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 defTabSz="457200">
              <a:defRPr sz="44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Udělejte svou (ne)činnost transparentní</a:t>
            </a:r>
          </a:p>
        </p:txBody>
      </p:sp>
      <p:pic>
        <p:nvPicPr>
          <p:cNvPr id="179" name="Afbeelding 2" descr="Afbeelding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-15720"/>
            <a:ext cx="12192000" cy="246554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77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itel 1"/>
          <p:cNvSpPr txBox="1"/>
          <p:nvPr/>
        </p:nvSpPr>
        <p:spPr>
          <a:xfrm>
            <a:off x="1383894" y="1978897"/>
            <a:ext cx="8229601" cy="653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 defTabSz="457200">
              <a:defRPr sz="44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Závěr</a:t>
            </a:r>
          </a:p>
        </p:txBody>
      </p:sp>
      <p:sp>
        <p:nvSpPr>
          <p:cNvPr id="182" name="Tijdelijke aanduiding voor inhoud 2"/>
          <p:cNvSpPr txBox="1"/>
          <p:nvPr/>
        </p:nvSpPr>
        <p:spPr>
          <a:xfrm>
            <a:off x="403327" y="2768511"/>
            <a:ext cx="9780907" cy="25514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2900" indent="-342900" defTabSz="457200">
              <a:spcBef>
                <a:spcPts val="500"/>
              </a:spcBef>
              <a:buSzPct val="100000"/>
              <a:buFont typeface="Arial"/>
              <a:buChar char="•"/>
              <a:defRPr sz="2400">
                <a:latin typeface="+mn-lt"/>
                <a:ea typeface="+mn-ea"/>
                <a:cs typeface="+mn-cs"/>
                <a:sym typeface="Calibri"/>
              </a:defRPr>
            </a:pPr>
            <a:r>
              <a:t>Pohyb je nezbytný</a:t>
            </a:r>
          </a:p>
          <a:p>
            <a:pPr marL="342900" indent="-342900" defTabSz="457200">
              <a:spcBef>
                <a:spcPts val="500"/>
              </a:spcBef>
              <a:buSzPct val="100000"/>
              <a:buFont typeface="Arial"/>
              <a:buChar char="•"/>
              <a:defRPr sz="2400">
                <a:latin typeface="+mn-lt"/>
                <a:ea typeface="+mn-ea"/>
                <a:cs typeface="+mn-cs"/>
                <a:sym typeface="Calibri"/>
              </a:defRPr>
            </a:pPr>
            <a:r>
              <a:t>Existuje mnoho možností, jak se stát aktivními</a:t>
            </a:r>
            <a:endParaRPr sz="3200"/>
          </a:p>
          <a:p>
            <a:pPr marL="342900" indent="-342900" defTabSz="457200">
              <a:spcBef>
                <a:spcPts val="500"/>
              </a:spcBef>
              <a:buSzPct val="100000"/>
              <a:buFont typeface="Arial"/>
              <a:buChar char="•"/>
              <a:defRPr sz="2400">
                <a:latin typeface="+mn-lt"/>
                <a:ea typeface="+mn-ea"/>
                <a:cs typeface="+mn-cs"/>
                <a:sym typeface="Calibri"/>
              </a:defRPr>
            </a:pPr>
            <a:r>
              <a:t>Z jednoho tréninku lze dostat mnohem víc</a:t>
            </a:r>
          </a:p>
          <a:p>
            <a:pPr marL="342900" indent="-342900" defTabSz="457200">
              <a:spcBef>
                <a:spcPts val="500"/>
              </a:spcBef>
              <a:buSzPct val="100000"/>
              <a:buFont typeface="Arial"/>
              <a:buChar char="•"/>
              <a:defRPr sz="2400">
                <a:latin typeface="+mn-lt"/>
                <a:ea typeface="+mn-ea"/>
                <a:cs typeface="+mn-cs"/>
                <a:sym typeface="Calibri"/>
              </a:defRPr>
            </a:pPr>
            <a:r>
              <a:t>Intenzivní trénink není vždy správný</a:t>
            </a:r>
          </a:p>
          <a:p>
            <a:pPr marL="342900" indent="-342900" defTabSz="457200">
              <a:spcBef>
                <a:spcPts val="500"/>
              </a:spcBef>
              <a:buSzPct val="100000"/>
              <a:buFont typeface="Arial"/>
              <a:buChar char="•"/>
              <a:defRPr sz="2400">
                <a:latin typeface="+mn-lt"/>
                <a:ea typeface="+mn-ea"/>
                <a:cs typeface="+mn-cs"/>
                <a:sym typeface="Calibri"/>
              </a:defRPr>
            </a:pPr>
            <a:r>
              <a:t>Příliš mnoho tréninku a málo odpočinku má negativní vliv na úroveň výkonu</a:t>
            </a:r>
          </a:p>
          <a:p>
            <a:pPr marL="342900" indent="-342900" defTabSz="457200">
              <a:spcBef>
                <a:spcPts val="500"/>
              </a:spcBef>
              <a:buSzPct val="100000"/>
              <a:buFont typeface="Arial"/>
              <a:buChar char="•"/>
              <a:defRPr sz="2400">
                <a:latin typeface="+mn-lt"/>
                <a:ea typeface="+mn-ea"/>
                <a:cs typeface="+mn-cs"/>
                <a:sym typeface="Calibri"/>
              </a:defRPr>
            </a:pPr>
            <a:r>
              <a:t>Transparence (ne)činnosti vás přivede k pohybu</a:t>
            </a:r>
          </a:p>
        </p:txBody>
      </p:sp>
      <p:pic>
        <p:nvPicPr>
          <p:cNvPr id="183" name="Afbeelding 2" descr="Afbeelding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189591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82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" name="Tijdelijke aanduiding voor inhoud 3" descr="Tijdelijke aanduiding voor inhoud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47263" y="2471353"/>
            <a:ext cx="3711579" cy="4525968"/>
          </a:xfrm>
          <a:prstGeom prst="rect">
            <a:avLst/>
          </a:prstGeom>
          <a:ln w="12700">
            <a:miter lim="400000"/>
          </a:ln>
        </p:spPr>
      </p:pic>
      <p:sp>
        <p:nvSpPr>
          <p:cNvPr id="186" name="Titel 1"/>
          <p:cNvSpPr txBox="1"/>
          <p:nvPr/>
        </p:nvSpPr>
        <p:spPr>
          <a:xfrm>
            <a:off x="3503052" y="3391325"/>
            <a:ext cx="8229601" cy="653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 defTabSz="457200">
              <a:defRPr sz="44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Dotazy?</a:t>
            </a:r>
          </a:p>
        </p:txBody>
      </p:sp>
      <p:pic>
        <p:nvPicPr>
          <p:cNvPr id="187" name="Afbeelding 2" descr="Afbeelding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-60411"/>
            <a:ext cx="12192000" cy="246554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itel 1"/>
          <p:cNvSpPr txBox="1"/>
          <p:nvPr/>
        </p:nvSpPr>
        <p:spPr>
          <a:xfrm>
            <a:off x="1752057" y="2465544"/>
            <a:ext cx="10064806" cy="13397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 defTabSz="457200">
              <a:defRPr sz="4400">
                <a:latin typeface="+mn-lt"/>
                <a:ea typeface="+mn-ea"/>
                <a:cs typeface="+mn-cs"/>
                <a:sym typeface="Calibri"/>
              </a:defRPr>
            </a:pPr>
            <a:r>
              <a:t>Závod v hubnutí ‘název města’</a:t>
            </a:r>
            <a:br/>
            <a:r>
              <a:t>2. Workshop: ´Pohyb je lék´</a:t>
            </a:r>
          </a:p>
        </p:txBody>
      </p:sp>
      <p:sp>
        <p:nvSpPr>
          <p:cNvPr id="101" name="Tijdelijke aanduiding voor inhoud 2"/>
          <p:cNvSpPr txBox="1"/>
          <p:nvPr/>
        </p:nvSpPr>
        <p:spPr>
          <a:xfrm>
            <a:off x="455434" y="2735151"/>
            <a:ext cx="8229601" cy="4003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 defTabSz="452627">
              <a:spcBef>
                <a:spcPts val="700"/>
              </a:spcBef>
              <a:defRPr sz="3100">
                <a:latin typeface="+mn-lt"/>
                <a:ea typeface="+mn-ea"/>
                <a:cs typeface="+mn-cs"/>
                <a:sym typeface="Calibri"/>
              </a:defRPr>
            </a:pPr>
          </a:p>
          <a:p>
            <a:pPr marL="339470" indent="-339470" defTabSz="452627">
              <a:spcBef>
                <a:spcPts val="700"/>
              </a:spcBef>
              <a:buSzPct val="100000"/>
              <a:buFont typeface="Arial"/>
              <a:buChar char="•"/>
              <a:defRPr sz="2300">
                <a:latin typeface="+mn-lt"/>
                <a:ea typeface="+mn-ea"/>
                <a:cs typeface="+mn-cs"/>
                <a:sym typeface="Calibri"/>
              </a:defRPr>
            </a:pPr>
          </a:p>
          <a:p>
            <a:pPr marL="339470" indent="-339470" defTabSz="452627">
              <a:spcBef>
                <a:spcPts val="500"/>
              </a:spcBef>
              <a:buSzPct val="100000"/>
              <a:buFont typeface="Arial"/>
              <a:buChar char="•"/>
              <a:defRPr sz="2300">
                <a:latin typeface="+mn-lt"/>
                <a:ea typeface="+mn-ea"/>
                <a:cs typeface="+mn-cs"/>
                <a:sym typeface="Calibri"/>
              </a:defRPr>
            </a:pPr>
            <a:r>
              <a:t>Cesta k výsledku</a:t>
            </a:r>
          </a:p>
          <a:p>
            <a:pPr marL="339470" indent="-339470" defTabSz="452627">
              <a:spcBef>
                <a:spcPts val="500"/>
              </a:spcBef>
              <a:buSzPct val="100000"/>
              <a:buFont typeface="Arial"/>
              <a:buChar char="•"/>
              <a:defRPr sz="2300">
                <a:latin typeface="+mn-lt"/>
                <a:ea typeface="+mn-ea"/>
                <a:cs typeface="+mn-cs"/>
                <a:sym typeface="Calibri"/>
              </a:defRPr>
            </a:pPr>
            <a:r>
              <a:t>Dříve a teď</a:t>
            </a:r>
          </a:p>
          <a:p>
            <a:pPr marL="339470" indent="-339470" defTabSz="452627">
              <a:spcBef>
                <a:spcPts val="500"/>
              </a:spcBef>
              <a:buSzPct val="100000"/>
              <a:buFont typeface="Arial"/>
              <a:buChar char="•"/>
              <a:defRPr sz="2300">
                <a:latin typeface="+mn-lt"/>
                <a:ea typeface="+mn-ea"/>
                <a:cs typeface="+mn-cs"/>
                <a:sym typeface="Calibri"/>
              </a:defRPr>
            </a:pPr>
            <a:r>
              <a:t>Pohyb je nezbytný</a:t>
            </a:r>
          </a:p>
          <a:p>
            <a:pPr marL="339470" indent="-339470" defTabSz="452627">
              <a:spcBef>
                <a:spcPts val="500"/>
              </a:spcBef>
              <a:buSzPct val="100000"/>
              <a:buFont typeface="Arial"/>
              <a:buChar char="•"/>
              <a:defRPr sz="2300">
                <a:latin typeface="+mn-lt"/>
                <a:ea typeface="+mn-ea"/>
                <a:cs typeface="+mn-cs"/>
                <a:sym typeface="Calibri"/>
              </a:defRPr>
            </a:pPr>
            <a:r>
              <a:t>Pohyb v každodenním životě</a:t>
            </a:r>
          </a:p>
          <a:p>
            <a:pPr marL="339470" indent="-339470" defTabSz="452627">
              <a:spcBef>
                <a:spcPts val="500"/>
              </a:spcBef>
              <a:buSzPct val="100000"/>
              <a:buFont typeface="Arial"/>
              <a:buChar char="•"/>
              <a:defRPr sz="2300">
                <a:latin typeface="+mn-lt"/>
                <a:ea typeface="+mn-ea"/>
                <a:cs typeface="+mn-cs"/>
                <a:sym typeface="Calibri"/>
              </a:defRPr>
            </a:pPr>
            <a:r>
              <a:t>Pohyb ve fitness centru</a:t>
            </a:r>
          </a:p>
          <a:p>
            <a:pPr marL="339470" indent="-339470" defTabSz="452627">
              <a:spcBef>
                <a:spcPts val="500"/>
              </a:spcBef>
              <a:buSzPct val="100000"/>
              <a:buFont typeface="Arial"/>
              <a:buChar char="•"/>
              <a:defRPr sz="2300">
                <a:latin typeface="+mn-lt"/>
                <a:ea typeface="+mn-ea"/>
                <a:cs typeface="+mn-cs"/>
                <a:sym typeface="Calibri"/>
              </a:defRPr>
            </a:pPr>
            <a:r>
              <a:t>Udělejte svou (ne)činnost transparentní</a:t>
            </a:r>
          </a:p>
        </p:txBody>
      </p:sp>
      <p:pic>
        <p:nvPicPr>
          <p:cNvPr id="102" name="Afbeelding 2" descr="Afbeelding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246554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01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" name="Tijdelijke aanduiding voor inhoud 3"/>
          <p:cNvGrpSpPr/>
          <p:nvPr/>
        </p:nvGrpSpPr>
        <p:grpSpPr>
          <a:xfrm>
            <a:off x="1219728" y="2478702"/>
            <a:ext cx="3956227" cy="4380285"/>
            <a:chOff x="-1" y="-1"/>
            <a:chExt cx="3956226" cy="4380284"/>
          </a:xfrm>
        </p:grpSpPr>
        <p:grpSp>
          <p:nvGrpSpPr>
            <p:cNvPr id="106" name="Groepeer"/>
            <p:cNvGrpSpPr/>
            <p:nvPr/>
          </p:nvGrpSpPr>
          <p:grpSpPr>
            <a:xfrm>
              <a:off x="763023" y="975053"/>
              <a:ext cx="2430175" cy="2430177"/>
              <a:chOff x="-1" y="-1"/>
              <a:chExt cx="2430173" cy="2430176"/>
            </a:xfrm>
          </p:grpSpPr>
          <p:sp>
            <p:nvSpPr>
              <p:cNvPr id="104" name="Cirkel"/>
              <p:cNvSpPr/>
              <p:nvPr/>
            </p:nvSpPr>
            <p:spPr>
              <a:xfrm>
                <a:off x="-2" y="-2"/>
                <a:ext cx="2430175" cy="2430177"/>
              </a:xfrm>
              <a:prstGeom prst="ellipse">
                <a:avLst/>
              </a:prstGeom>
              <a:solidFill>
                <a:schemeClr val="accent5">
                  <a:alpha val="50000"/>
                </a:schemeClr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 defTabSz="1555750">
                  <a:lnSpc>
                    <a:spcPct val="90000"/>
                  </a:lnSpc>
                  <a:spcBef>
                    <a:spcPts val="700"/>
                  </a:spcBef>
                  <a:defRPr sz="3500">
                    <a:latin typeface="+mn-lt"/>
                    <a:ea typeface="+mn-ea"/>
                    <a:cs typeface="+mn-cs"/>
                    <a:sym typeface="Calibri"/>
                  </a:defRPr>
                </a:pPr>
              </a:p>
            </p:txBody>
          </p:sp>
          <p:sp>
            <p:nvSpPr>
              <p:cNvPr id="105" name="Výsledek"/>
              <p:cNvSpPr txBox="1"/>
              <p:nvPr/>
            </p:nvSpPr>
            <p:spPr>
              <a:xfrm>
                <a:off x="355890" y="946632"/>
                <a:ext cx="1718393" cy="53689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44450" tIns="44450" rIns="44450" bIns="44450" numCol="1" anchor="ctr">
                <a:spAutoFit/>
              </a:bodyPr>
              <a:lstStyle>
                <a:lvl1pPr algn="ctr" defTabSz="1555750">
                  <a:lnSpc>
                    <a:spcPct val="90000"/>
                  </a:lnSpc>
                  <a:spcBef>
                    <a:spcPts val="1400"/>
                  </a:spcBef>
                  <a:defRPr sz="3500">
                    <a:latin typeface="+mn-lt"/>
                    <a:ea typeface="+mn-ea"/>
                    <a:cs typeface="+mn-cs"/>
                    <a:sym typeface="Calibri"/>
                  </a:defRPr>
                </a:lvl1pPr>
              </a:lstStyle>
              <a:p>
                <a:pPr/>
                <a:r>
                  <a:t>Výsledek</a:t>
                </a:r>
              </a:p>
            </p:txBody>
          </p:sp>
        </p:grpSp>
        <p:grpSp>
          <p:nvGrpSpPr>
            <p:cNvPr id="109" name="Groepeer"/>
            <p:cNvGrpSpPr/>
            <p:nvPr/>
          </p:nvGrpSpPr>
          <p:grpSpPr>
            <a:xfrm>
              <a:off x="1370564" y="-2"/>
              <a:ext cx="1215095" cy="1215095"/>
              <a:chOff x="-1" y="-1"/>
              <a:chExt cx="1215094" cy="1215094"/>
            </a:xfrm>
          </p:grpSpPr>
          <p:sp>
            <p:nvSpPr>
              <p:cNvPr id="107" name="Cirkel"/>
              <p:cNvSpPr/>
              <p:nvPr/>
            </p:nvSpPr>
            <p:spPr>
              <a:xfrm>
                <a:off x="-2" y="-2"/>
                <a:ext cx="1215095" cy="1215096"/>
              </a:xfrm>
              <a:prstGeom prst="ellipse">
                <a:avLst/>
              </a:prstGeom>
              <a:solidFill>
                <a:srgbClr val="49CFAE">
                  <a:alpha val="50000"/>
                </a:srgbClr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 defTabSz="622300">
                  <a:lnSpc>
                    <a:spcPct val="90000"/>
                  </a:lnSpc>
                  <a:spcBef>
                    <a:spcPts val="700"/>
                  </a:spcBef>
                  <a:defRPr sz="1400">
                    <a:latin typeface="+mn-lt"/>
                    <a:ea typeface="+mn-ea"/>
                    <a:cs typeface="+mn-cs"/>
                    <a:sym typeface="Calibri"/>
                  </a:defRPr>
                </a:pPr>
              </a:p>
            </p:txBody>
          </p:sp>
          <p:sp>
            <p:nvSpPr>
              <p:cNvPr id="108" name="Výběr potravin"/>
              <p:cNvSpPr txBox="1"/>
              <p:nvPr/>
            </p:nvSpPr>
            <p:spPr>
              <a:xfrm>
                <a:off x="177944" y="390250"/>
                <a:ext cx="859200" cy="43458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17779" tIns="17779" rIns="17779" bIns="17779" numCol="1" anchor="ctr">
                <a:spAutoFit/>
              </a:bodyPr>
              <a:lstStyle>
                <a:lvl1pPr algn="ctr" defTabSz="622300">
                  <a:lnSpc>
                    <a:spcPct val="90000"/>
                  </a:lnSpc>
                  <a:spcBef>
                    <a:spcPts val="500"/>
                  </a:spcBef>
                  <a:defRPr sz="1400">
                    <a:latin typeface="+mn-lt"/>
                    <a:ea typeface="+mn-ea"/>
                    <a:cs typeface="+mn-cs"/>
                    <a:sym typeface="Calibri"/>
                  </a:defRPr>
                </a:lvl1pPr>
              </a:lstStyle>
              <a:p>
                <a:pPr/>
                <a:r>
                  <a:t>Výběr potravin</a:t>
                </a:r>
              </a:p>
            </p:txBody>
          </p:sp>
        </p:grpSp>
        <p:grpSp>
          <p:nvGrpSpPr>
            <p:cNvPr id="112" name="Groepeer"/>
            <p:cNvGrpSpPr/>
            <p:nvPr/>
          </p:nvGrpSpPr>
          <p:grpSpPr>
            <a:xfrm>
              <a:off x="2741130" y="791297"/>
              <a:ext cx="1215095" cy="1215095"/>
              <a:chOff x="-1" y="-1"/>
              <a:chExt cx="1215094" cy="1215094"/>
            </a:xfrm>
          </p:grpSpPr>
          <p:sp>
            <p:nvSpPr>
              <p:cNvPr id="110" name="Cirkel"/>
              <p:cNvSpPr/>
              <p:nvPr/>
            </p:nvSpPr>
            <p:spPr>
              <a:xfrm>
                <a:off x="-2" y="-2"/>
                <a:ext cx="1215095" cy="1215096"/>
              </a:xfrm>
              <a:prstGeom prst="ellipse">
                <a:avLst/>
              </a:prstGeom>
              <a:solidFill>
                <a:srgbClr val="47D872">
                  <a:alpha val="50000"/>
                </a:srgbClr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 defTabSz="622300">
                  <a:lnSpc>
                    <a:spcPct val="90000"/>
                  </a:lnSpc>
                  <a:spcBef>
                    <a:spcPts val="700"/>
                  </a:spcBef>
                  <a:defRPr sz="1400">
                    <a:latin typeface="+mn-lt"/>
                    <a:ea typeface="+mn-ea"/>
                    <a:cs typeface="+mn-cs"/>
                    <a:sym typeface="Calibri"/>
                  </a:defRPr>
                </a:pPr>
              </a:p>
            </p:txBody>
          </p:sp>
          <p:sp>
            <p:nvSpPr>
              <p:cNvPr id="111" name="Množství potravin"/>
              <p:cNvSpPr txBox="1"/>
              <p:nvPr/>
            </p:nvSpPr>
            <p:spPr>
              <a:xfrm>
                <a:off x="177945" y="390250"/>
                <a:ext cx="859200" cy="43458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17779" tIns="17779" rIns="17779" bIns="17779" numCol="1" anchor="ctr">
                <a:spAutoFit/>
              </a:bodyPr>
              <a:lstStyle>
                <a:lvl1pPr algn="ctr" defTabSz="622300">
                  <a:lnSpc>
                    <a:spcPct val="90000"/>
                  </a:lnSpc>
                  <a:spcBef>
                    <a:spcPts val="500"/>
                  </a:spcBef>
                  <a:defRPr sz="1400">
                    <a:latin typeface="+mn-lt"/>
                    <a:ea typeface="+mn-ea"/>
                    <a:cs typeface="+mn-cs"/>
                    <a:sym typeface="Calibri"/>
                  </a:defRPr>
                </a:lvl1pPr>
              </a:lstStyle>
              <a:p>
                <a:pPr/>
                <a:r>
                  <a:t>Množství potravin</a:t>
                </a:r>
              </a:p>
            </p:txBody>
          </p:sp>
        </p:grpSp>
        <p:grpSp>
          <p:nvGrpSpPr>
            <p:cNvPr id="115" name="Groepeer"/>
            <p:cNvGrpSpPr/>
            <p:nvPr/>
          </p:nvGrpSpPr>
          <p:grpSpPr>
            <a:xfrm>
              <a:off x="2741130" y="2373890"/>
              <a:ext cx="1215095" cy="1215096"/>
              <a:chOff x="-1" y="-1"/>
              <a:chExt cx="1215094" cy="1215094"/>
            </a:xfrm>
          </p:grpSpPr>
          <p:sp>
            <p:nvSpPr>
              <p:cNvPr id="113" name="Cirkel"/>
              <p:cNvSpPr/>
              <p:nvPr/>
            </p:nvSpPr>
            <p:spPr>
              <a:xfrm>
                <a:off x="-2" y="-2"/>
                <a:ext cx="1215095" cy="1215096"/>
              </a:xfrm>
              <a:prstGeom prst="ellipse">
                <a:avLst/>
              </a:prstGeom>
              <a:solidFill>
                <a:srgbClr val="60E146">
                  <a:alpha val="50000"/>
                </a:srgbClr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 defTabSz="622300">
                  <a:lnSpc>
                    <a:spcPct val="90000"/>
                  </a:lnSpc>
                  <a:spcBef>
                    <a:spcPts val="700"/>
                  </a:spcBef>
                  <a:defRPr sz="1400">
                    <a:latin typeface="+mn-lt"/>
                    <a:ea typeface="+mn-ea"/>
                    <a:cs typeface="+mn-cs"/>
                    <a:sym typeface="Calibri"/>
                  </a:defRPr>
                </a:pPr>
              </a:p>
            </p:txBody>
          </p:sp>
          <p:sp>
            <p:nvSpPr>
              <p:cNvPr id="114" name="Organizace stravování"/>
              <p:cNvSpPr txBox="1"/>
              <p:nvPr/>
            </p:nvSpPr>
            <p:spPr>
              <a:xfrm>
                <a:off x="177945" y="390250"/>
                <a:ext cx="859200" cy="43458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17779" tIns="17779" rIns="17779" bIns="17779" numCol="1" anchor="ctr">
                <a:spAutoFit/>
              </a:bodyPr>
              <a:lstStyle>
                <a:lvl1pPr algn="ctr" defTabSz="622300">
                  <a:lnSpc>
                    <a:spcPct val="90000"/>
                  </a:lnSpc>
                  <a:spcBef>
                    <a:spcPts val="500"/>
                  </a:spcBef>
                  <a:defRPr sz="1400">
                    <a:latin typeface="+mn-lt"/>
                    <a:ea typeface="+mn-ea"/>
                    <a:cs typeface="+mn-cs"/>
                    <a:sym typeface="Calibri"/>
                  </a:defRPr>
                </a:lvl1pPr>
              </a:lstStyle>
              <a:p>
                <a:pPr/>
                <a:r>
                  <a:t>Organizace stravování</a:t>
                </a:r>
              </a:p>
            </p:txBody>
          </p:sp>
        </p:grpSp>
        <p:grpSp>
          <p:nvGrpSpPr>
            <p:cNvPr id="118" name="Groepeer"/>
            <p:cNvGrpSpPr/>
            <p:nvPr/>
          </p:nvGrpSpPr>
          <p:grpSpPr>
            <a:xfrm>
              <a:off x="1370564" y="3165188"/>
              <a:ext cx="1215095" cy="1215095"/>
              <a:chOff x="-1" y="-1"/>
              <a:chExt cx="1215094" cy="1215094"/>
            </a:xfrm>
          </p:grpSpPr>
          <p:sp>
            <p:nvSpPr>
              <p:cNvPr id="116" name="Cirkel"/>
              <p:cNvSpPr/>
              <p:nvPr/>
            </p:nvSpPr>
            <p:spPr>
              <a:xfrm>
                <a:off x="-2" y="-2"/>
                <a:ext cx="1215095" cy="1215096"/>
              </a:xfrm>
              <a:prstGeom prst="ellipse">
                <a:avLst/>
              </a:prstGeom>
              <a:solidFill>
                <a:srgbClr val="ACE946">
                  <a:alpha val="50000"/>
                </a:srgbClr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 defTabSz="622300">
                  <a:lnSpc>
                    <a:spcPct val="90000"/>
                  </a:lnSpc>
                  <a:spcBef>
                    <a:spcPts val="700"/>
                  </a:spcBef>
                  <a:defRPr sz="1400">
                    <a:latin typeface="+mn-lt"/>
                    <a:ea typeface="+mn-ea"/>
                    <a:cs typeface="+mn-cs"/>
                    <a:sym typeface="Calibri"/>
                  </a:defRPr>
                </a:pPr>
              </a:p>
            </p:txBody>
          </p:sp>
          <p:sp>
            <p:nvSpPr>
              <p:cNvPr id="117" name="Koučink"/>
              <p:cNvSpPr txBox="1"/>
              <p:nvPr/>
            </p:nvSpPr>
            <p:spPr>
              <a:xfrm>
                <a:off x="177944" y="495082"/>
                <a:ext cx="859200" cy="22491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17779" tIns="17779" rIns="17779" bIns="17779" numCol="1" anchor="ctr">
                <a:spAutoFit/>
              </a:bodyPr>
              <a:lstStyle>
                <a:lvl1pPr algn="ctr" defTabSz="622300">
                  <a:lnSpc>
                    <a:spcPct val="90000"/>
                  </a:lnSpc>
                  <a:spcBef>
                    <a:spcPts val="500"/>
                  </a:spcBef>
                  <a:defRPr sz="1400">
                    <a:latin typeface="+mn-lt"/>
                    <a:ea typeface="+mn-ea"/>
                    <a:cs typeface="+mn-cs"/>
                    <a:sym typeface="Calibri"/>
                  </a:defRPr>
                </a:lvl1pPr>
              </a:lstStyle>
              <a:p>
                <a:pPr/>
                <a:r>
                  <a:t>Koučink</a:t>
                </a:r>
              </a:p>
            </p:txBody>
          </p:sp>
        </p:grpSp>
        <p:grpSp>
          <p:nvGrpSpPr>
            <p:cNvPr id="121" name="Groepeer"/>
            <p:cNvGrpSpPr/>
            <p:nvPr/>
          </p:nvGrpSpPr>
          <p:grpSpPr>
            <a:xfrm>
              <a:off x="-2" y="2373890"/>
              <a:ext cx="1215095" cy="1215096"/>
              <a:chOff x="-1" y="-1"/>
              <a:chExt cx="1215094" cy="1215094"/>
            </a:xfrm>
          </p:grpSpPr>
          <p:sp>
            <p:nvSpPr>
              <p:cNvPr id="119" name="Cirkel"/>
              <p:cNvSpPr/>
              <p:nvPr/>
            </p:nvSpPr>
            <p:spPr>
              <a:xfrm>
                <a:off x="-2" y="-2"/>
                <a:ext cx="1215095" cy="1215096"/>
              </a:xfrm>
              <a:prstGeom prst="ellipse">
                <a:avLst/>
              </a:prstGeom>
              <a:solidFill>
                <a:srgbClr val="F0E146">
                  <a:alpha val="50000"/>
                </a:srgbClr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 defTabSz="622300">
                  <a:lnSpc>
                    <a:spcPct val="90000"/>
                  </a:lnSpc>
                  <a:spcBef>
                    <a:spcPts val="700"/>
                  </a:spcBef>
                  <a:defRPr sz="1400">
                    <a:latin typeface="+mn-lt"/>
                    <a:ea typeface="+mn-ea"/>
                    <a:cs typeface="+mn-cs"/>
                    <a:sym typeface="Calibri"/>
                  </a:defRPr>
                </a:pPr>
              </a:p>
            </p:txBody>
          </p:sp>
          <p:sp>
            <p:nvSpPr>
              <p:cNvPr id="120" name="Pohyb"/>
              <p:cNvSpPr txBox="1"/>
              <p:nvPr/>
            </p:nvSpPr>
            <p:spPr>
              <a:xfrm>
                <a:off x="177944" y="495082"/>
                <a:ext cx="859200" cy="22491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17779" tIns="17779" rIns="17779" bIns="17779" numCol="1" anchor="ctr">
                <a:spAutoFit/>
              </a:bodyPr>
              <a:lstStyle>
                <a:lvl1pPr algn="ctr" defTabSz="622300">
                  <a:lnSpc>
                    <a:spcPct val="90000"/>
                  </a:lnSpc>
                  <a:spcBef>
                    <a:spcPts val="500"/>
                  </a:spcBef>
                  <a:defRPr sz="1400">
                    <a:latin typeface="+mn-lt"/>
                    <a:ea typeface="+mn-ea"/>
                    <a:cs typeface="+mn-cs"/>
                    <a:sym typeface="Calibri"/>
                  </a:defRPr>
                </a:lvl1pPr>
              </a:lstStyle>
              <a:p>
                <a:pPr/>
                <a:r>
                  <a:t>Pohyb</a:t>
                </a:r>
              </a:p>
            </p:txBody>
          </p:sp>
        </p:grpSp>
        <p:grpSp>
          <p:nvGrpSpPr>
            <p:cNvPr id="124" name="Groepeer"/>
            <p:cNvGrpSpPr/>
            <p:nvPr/>
          </p:nvGrpSpPr>
          <p:grpSpPr>
            <a:xfrm>
              <a:off x="-2" y="791297"/>
              <a:ext cx="1215095" cy="1215095"/>
              <a:chOff x="-1" y="-1"/>
              <a:chExt cx="1215094" cy="1215094"/>
            </a:xfrm>
          </p:grpSpPr>
          <p:sp>
            <p:nvSpPr>
              <p:cNvPr id="122" name="Cirkel"/>
              <p:cNvSpPr/>
              <p:nvPr/>
            </p:nvSpPr>
            <p:spPr>
              <a:xfrm>
                <a:off x="-2" y="-2"/>
                <a:ext cx="1215095" cy="1215096"/>
              </a:xfrm>
              <a:prstGeom prst="ellipse">
                <a:avLst/>
              </a:prstGeom>
              <a:solidFill>
                <a:schemeClr val="accent6">
                  <a:alpha val="50000"/>
                </a:schemeClr>
              </a:solidFill>
              <a:ln w="254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45718" tIns="45718" rIns="45718" bIns="45718" numCol="1" anchor="ctr">
                <a:noAutofit/>
              </a:bodyPr>
              <a:lstStyle/>
              <a:p>
                <a:pPr algn="ctr" defTabSz="622300">
                  <a:lnSpc>
                    <a:spcPct val="90000"/>
                  </a:lnSpc>
                  <a:spcBef>
                    <a:spcPts val="700"/>
                  </a:spcBef>
                  <a:defRPr sz="1400">
                    <a:latin typeface="+mn-lt"/>
                    <a:ea typeface="+mn-ea"/>
                    <a:cs typeface="+mn-cs"/>
                    <a:sym typeface="Calibri"/>
                  </a:defRPr>
                </a:pPr>
              </a:p>
            </p:txBody>
          </p:sp>
          <p:sp>
            <p:nvSpPr>
              <p:cNvPr id="123" name="Měřím = vím"/>
              <p:cNvSpPr txBox="1"/>
              <p:nvPr/>
            </p:nvSpPr>
            <p:spPr>
              <a:xfrm>
                <a:off x="177944" y="390250"/>
                <a:ext cx="859200" cy="43458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17779" tIns="17779" rIns="17779" bIns="17779" numCol="1" anchor="ctr">
                <a:spAutoFit/>
              </a:bodyPr>
              <a:lstStyle>
                <a:lvl1pPr algn="ctr" defTabSz="622300">
                  <a:lnSpc>
                    <a:spcPct val="90000"/>
                  </a:lnSpc>
                  <a:spcBef>
                    <a:spcPts val="500"/>
                  </a:spcBef>
                  <a:defRPr sz="1400">
                    <a:latin typeface="+mn-lt"/>
                    <a:ea typeface="+mn-ea"/>
                    <a:cs typeface="+mn-cs"/>
                    <a:sym typeface="Calibri"/>
                  </a:defRPr>
                </a:lvl1pPr>
              </a:lstStyle>
              <a:p>
                <a:pPr/>
                <a:r>
                  <a:t>Měřím = vím</a:t>
                </a:r>
              </a:p>
            </p:txBody>
          </p:sp>
        </p:grpSp>
      </p:grpSp>
      <p:sp>
        <p:nvSpPr>
          <p:cNvPr id="126" name="Titel 1"/>
          <p:cNvSpPr txBox="1"/>
          <p:nvPr/>
        </p:nvSpPr>
        <p:spPr>
          <a:xfrm>
            <a:off x="6554623" y="3674659"/>
            <a:ext cx="5288589" cy="653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 defTabSz="457200">
              <a:defRPr sz="44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Cesta k výsledku</a:t>
            </a:r>
          </a:p>
        </p:txBody>
      </p:sp>
      <p:pic>
        <p:nvPicPr>
          <p:cNvPr id="127" name="Afbeelding 2" descr="Afbeelding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-89915"/>
            <a:ext cx="12192000" cy="246554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itel 1"/>
          <p:cNvSpPr txBox="1"/>
          <p:nvPr/>
        </p:nvSpPr>
        <p:spPr>
          <a:xfrm>
            <a:off x="2086199" y="2285999"/>
            <a:ext cx="8229601" cy="653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 defTabSz="457200">
              <a:defRPr sz="44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Pohyb v každodenním životě</a:t>
            </a:r>
          </a:p>
        </p:txBody>
      </p:sp>
      <p:sp>
        <p:nvSpPr>
          <p:cNvPr id="130" name="Tijdelijke aanduiding voor inhoud 2"/>
          <p:cNvSpPr txBox="1"/>
          <p:nvPr/>
        </p:nvSpPr>
        <p:spPr>
          <a:xfrm>
            <a:off x="611162" y="3286116"/>
            <a:ext cx="8229601" cy="31849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2900" indent="-342900" defTabSz="457200">
              <a:spcBef>
                <a:spcPts val="400"/>
              </a:spcBef>
              <a:buSzPct val="100000"/>
              <a:buFont typeface="Arial"/>
              <a:buChar char="•"/>
              <a:defRPr sz="2000">
                <a:latin typeface="+mn-lt"/>
                <a:ea typeface="+mn-ea"/>
                <a:cs typeface="+mn-cs"/>
                <a:sym typeface="Calibri"/>
              </a:defRPr>
            </a:pPr>
            <a:r>
              <a:t>Choďte po schodech</a:t>
            </a:r>
          </a:p>
          <a:p>
            <a:pPr marL="342900" indent="-342900" defTabSz="457200">
              <a:spcBef>
                <a:spcPts val="400"/>
              </a:spcBef>
              <a:buSzPct val="100000"/>
              <a:buFont typeface="Arial"/>
              <a:buChar char="•"/>
              <a:defRPr sz="2000">
                <a:latin typeface="+mn-lt"/>
                <a:ea typeface="+mn-ea"/>
                <a:cs typeface="+mn-cs"/>
                <a:sym typeface="Calibri"/>
              </a:defRPr>
            </a:pPr>
            <a:r>
              <a:t>Minimálně 3 x týdně vyrazte na kole</a:t>
            </a:r>
          </a:p>
          <a:p>
            <a:pPr marL="342900" indent="-342900" defTabSz="457200">
              <a:spcBef>
                <a:spcPts val="400"/>
              </a:spcBef>
              <a:buSzPct val="100000"/>
              <a:buFont typeface="Arial"/>
              <a:buChar char="•"/>
              <a:defRPr sz="2000">
                <a:latin typeface="+mn-lt"/>
                <a:ea typeface="+mn-ea"/>
                <a:cs typeface="+mn-cs"/>
                <a:sym typeface="Calibri"/>
              </a:defRPr>
            </a:pPr>
            <a:r>
              <a:t>Sedavé zaměstnání kompenzujte procházkou během pauzy na oběd</a:t>
            </a:r>
          </a:p>
          <a:p>
            <a:pPr marL="342900" indent="-342900" defTabSz="457200">
              <a:spcBef>
                <a:spcPts val="400"/>
              </a:spcBef>
              <a:buSzPct val="100000"/>
              <a:buFont typeface="Arial"/>
              <a:buChar char="•"/>
              <a:defRPr sz="2000">
                <a:latin typeface="+mn-lt"/>
                <a:ea typeface="+mn-ea"/>
                <a:cs typeface="+mn-cs"/>
                <a:sym typeface="Calibri"/>
              </a:defRPr>
            </a:pPr>
            <a:r>
              <a:t>V práci si dojděte každou hodinu pro sklenici vody</a:t>
            </a:r>
          </a:p>
          <a:p>
            <a:pPr marL="342900" indent="-342900" defTabSz="457200">
              <a:spcBef>
                <a:spcPts val="400"/>
              </a:spcBef>
              <a:buSzPct val="100000"/>
              <a:buFont typeface="Arial"/>
              <a:buChar char="•"/>
              <a:defRPr sz="2000">
                <a:latin typeface="+mn-lt"/>
                <a:ea typeface="+mn-ea"/>
                <a:cs typeface="+mn-cs"/>
                <a:sym typeface="Calibri"/>
              </a:defRPr>
            </a:pPr>
            <a:r>
              <a:t>Záměrně zaparkujte auto dále a dojděte pěšky</a:t>
            </a:r>
          </a:p>
          <a:p>
            <a:pPr marL="342900" indent="-342900" defTabSz="457200">
              <a:spcBef>
                <a:spcPts val="400"/>
              </a:spcBef>
              <a:buSzPct val="100000"/>
              <a:buFont typeface="Arial"/>
              <a:buChar char="•"/>
              <a:defRPr sz="2000">
                <a:latin typeface="+mn-lt"/>
                <a:ea typeface="+mn-ea"/>
                <a:cs typeface="+mn-cs"/>
                <a:sym typeface="Calibri"/>
              </a:defRPr>
            </a:pPr>
            <a:r>
              <a:t>Půjčte si na venčení psa od sousedů </a:t>
            </a:r>
          </a:p>
          <a:p>
            <a:pPr marL="342900" indent="-342900" defTabSz="457200">
              <a:spcBef>
                <a:spcPts val="400"/>
              </a:spcBef>
              <a:buSzPct val="100000"/>
              <a:buFont typeface="Arial"/>
              <a:buChar char="•"/>
              <a:defRPr sz="2000">
                <a:latin typeface="+mn-lt"/>
                <a:ea typeface="+mn-ea"/>
                <a:cs typeface="+mn-cs"/>
                <a:sym typeface="Calibri"/>
              </a:defRPr>
            </a:pPr>
            <a:r>
              <a:t>Z pěti pracovních dnů se vydejte 2x až 3x do práce na kole</a:t>
            </a:r>
          </a:p>
          <a:p>
            <a:pPr marL="342900" indent="-342900" defTabSz="457200">
              <a:spcBef>
                <a:spcPts val="400"/>
              </a:spcBef>
              <a:buSzPct val="100000"/>
              <a:buFont typeface="Arial"/>
              <a:buChar char="•"/>
              <a:defRPr sz="2000">
                <a:latin typeface="+mn-lt"/>
                <a:ea typeface="+mn-ea"/>
                <a:cs typeface="+mn-cs"/>
                <a:sym typeface="Calibri"/>
              </a:defRPr>
            </a:pPr>
            <a:r>
              <a:t>Mějte v autě vždy připravenou tašku se sportovním oblečením</a:t>
            </a:r>
          </a:p>
          <a:p>
            <a:pPr marL="342900" indent="-342900" defTabSz="457200">
              <a:spcBef>
                <a:spcPts val="400"/>
              </a:spcBef>
              <a:buSzPct val="100000"/>
              <a:buFont typeface="Arial"/>
              <a:buChar char="•"/>
              <a:defRPr sz="2000">
                <a:latin typeface="+mn-lt"/>
                <a:ea typeface="+mn-ea"/>
                <a:cs typeface="+mn-cs"/>
                <a:sym typeface="Calibri"/>
              </a:defRPr>
            </a:pPr>
            <a:r>
              <a:t>Nic nenechávejte náhodě</a:t>
            </a:r>
          </a:p>
        </p:txBody>
      </p:sp>
      <p:pic>
        <p:nvPicPr>
          <p:cNvPr id="131" name="Afbeelding 2" descr="Afbeelding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218952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1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1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/>
                                        <p:tgtEl>
                                          <p:spTgt spid="1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3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itel 1"/>
          <p:cNvSpPr txBox="1"/>
          <p:nvPr/>
        </p:nvSpPr>
        <p:spPr>
          <a:xfrm>
            <a:off x="1981200" y="1900109"/>
            <a:ext cx="8229601" cy="653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 defTabSz="457200">
              <a:defRPr sz="44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Trénink ve fitness centru</a:t>
            </a:r>
          </a:p>
        </p:txBody>
      </p:sp>
      <p:pic>
        <p:nvPicPr>
          <p:cNvPr id="134" name="Afbeelding 2" descr="Afbeelding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-86933"/>
            <a:ext cx="12192000" cy="1823455"/>
          </a:xfrm>
          <a:prstGeom prst="rect">
            <a:avLst/>
          </a:prstGeom>
          <a:ln w="12700">
            <a:miter lim="400000"/>
          </a:ln>
        </p:spPr>
      </p:pic>
      <p:pic>
        <p:nvPicPr>
          <p:cNvPr id="135" name="Schermafbeelding 2019-07-13 om 18.04.42.png" descr="Schermafbeelding 2019-07-13 om 18.04.42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291251" y="2802838"/>
            <a:ext cx="8229601" cy="37772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Schermafbeelding 2019-07-13 om 18.17.25.png" descr="Schermafbeelding 2019-07-13 om 18.17.25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02141" y="2650769"/>
            <a:ext cx="7993403" cy="3866485"/>
          </a:xfrm>
          <a:prstGeom prst="rect">
            <a:avLst/>
          </a:prstGeom>
          <a:ln w="12700">
            <a:miter lim="400000"/>
          </a:ln>
        </p:spPr>
      </p:pic>
      <p:pic>
        <p:nvPicPr>
          <p:cNvPr id="138" name="Afbeelding 2" descr="Afbeelding 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12192000" cy="246554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itel 1"/>
          <p:cNvSpPr txBox="1"/>
          <p:nvPr/>
        </p:nvSpPr>
        <p:spPr>
          <a:xfrm>
            <a:off x="716136" y="2367158"/>
            <a:ext cx="10406130" cy="653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 defTabSz="457200">
              <a:defRPr sz="44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Trénink ve fitness centru</a:t>
            </a:r>
          </a:p>
        </p:txBody>
      </p:sp>
      <p:sp>
        <p:nvSpPr>
          <p:cNvPr id="141" name="Tijdelijke aanduiding voor inhoud 2"/>
          <p:cNvSpPr txBox="1"/>
          <p:nvPr/>
        </p:nvSpPr>
        <p:spPr>
          <a:xfrm>
            <a:off x="325693" y="3106969"/>
            <a:ext cx="9304868" cy="29040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defTabSz="457200">
              <a:spcBef>
                <a:spcPts val="400"/>
              </a:spcBef>
              <a:defRPr b="1" u="sng"/>
            </a:pPr>
            <a:r>
              <a:t>Jak vypadá intenzivní trénink:</a:t>
            </a:r>
          </a:p>
          <a:p>
            <a:pPr defTabSz="457200">
              <a:spcBef>
                <a:spcPts val="700"/>
              </a:spcBef>
              <a:defRPr b="1" u="sng"/>
            </a:pPr>
          </a:p>
          <a:p>
            <a:pPr marL="342900" indent="-342900" defTabSz="457200">
              <a:spcBef>
                <a:spcPts val="300"/>
              </a:spcBef>
              <a:buSzPct val="100000"/>
              <a:buFont typeface="Arial"/>
              <a:buChar char="•"/>
              <a:defRPr sz="1600">
                <a:latin typeface="+mn-lt"/>
                <a:ea typeface="+mn-ea"/>
                <a:cs typeface="+mn-cs"/>
                <a:sym typeface="Calibri"/>
              </a:defRPr>
            </a:pPr>
            <a:r>
              <a:t>1. Zahřátí 8-15 minut, maximálně na 120 tepů. Nízká zátěž, vysoká rychlost otáček (jízda na kole, crosstrainer a běžecký pás).</a:t>
            </a:r>
            <a:endParaRPr sz="3200"/>
          </a:p>
          <a:p>
            <a:pPr marL="342900" indent="-342900" defTabSz="457200">
              <a:spcBef>
                <a:spcPts val="300"/>
              </a:spcBef>
              <a:buSzPct val="100000"/>
              <a:buFont typeface="Arial"/>
              <a:buChar char="•"/>
              <a:defRPr sz="1600">
                <a:latin typeface="+mn-lt"/>
                <a:ea typeface="+mn-ea"/>
                <a:cs typeface="+mn-cs"/>
                <a:sym typeface="Calibri"/>
              </a:defRPr>
            </a:pPr>
            <a:r>
              <a:t>2. Posilování velkých svalových skupin na nohou, prsou a zádech.</a:t>
            </a:r>
          </a:p>
          <a:p>
            <a:pPr marL="342900" indent="-342900" defTabSz="457200">
              <a:spcBef>
                <a:spcPts val="300"/>
              </a:spcBef>
              <a:buSzPct val="100000"/>
              <a:buFont typeface="Arial"/>
              <a:buChar char="•"/>
              <a:defRPr sz="1600">
                <a:latin typeface="+mn-lt"/>
                <a:ea typeface="+mn-ea"/>
                <a:cs typeface="+mn-cs"/>
                <a:sym typeface="Calibri"/>
              </a:defRPr>
            </a:pPr>
            <a:r>
              <a:t>3. Pokud chcete trénovat břišní svalstvo, tak nejefektivnější je to před kardio tréninkem. Břišní svaly spalují tuky pomaleji ve srovnání s ostatními svaly.</a:t>
            </a:r>
          </a:p>
          <a:p>
            <a:pPr marL="342900" indent="-342900" defTabSz="457200">
              <a:spcBef>
                <a:spcPts val="300"/>
              </a:spcBef>
              <a:buSzPct val="100000"/>
              <a:buFont typeface="Arial"/>
              <a:buChar char="•"/>
              <a:defRPr sz="1600">
                <a:latin typeface="+mn-lt"/>
                <a:ea typeface="+mn-ea"/>
                <a:cs typeface="+mn-cs"/>
                <a:sym typeface="Calibri"/>
              </a:defRPr>
            </a:pPr>
            <a:r>
              <a:t>4. Skončete intervalovým tréninkem (vyberte si na stroji kopcovitý terén, sportovní interval, nebo aerobní režim) nebo vytrvalostní trénink (zvolte program na spalování tuků). Nejlepší stroje pro vytrvalostní trénink v souvislosti se zátěží jsou: kolo a běžecký pás.</a:t>
            </a:r>
          </a:p>
        </p:txBody>
      </p:sp>
      <p:pic>
        <p:nvPicPr>
          <p:cNvPr id="142" name="Afbeelding 2" descr="Afbeelding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246554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41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itel 1"/>
          <p:cNvSpPr txBox="1"/>
          <p:nvPr/>
        </p:nvSpPr>
        <p:spPr>
          <a:xfrm>
            <a:off x="1449944" y="2077421"/>
            <a:ext cx="9292112" cy="653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 defTabSz="457200">
              <a:defRPr sz="44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Trénink ve fitness centru</a:t>
            </a:r>
          </a:p>
        </p:txBody>
      </p:sp>
      <p:sp>
        <p:nvSpPr>
          <p:cNvPr id="145" name="Tijdelijke aanduiding voor inhoud 2"/>
          <p:cNvSpPr txBox="1"/>
          <p:nvPr/>
        </p:nvSpPr>
        <p:spPr>
          <a:xfrm>
            <a:off x="508124" y="3014845"/>
            <a:ext cx="8229601" cy="32357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defTabSz="457200">
              <a:spcBef>
                <a:spcPts val="400"/>
              </a:spcBef>
              <a:defRPr b="1" sz="2000" u="sng"/>
            </a:pPr>
            <a:r>
              <a:t>Jak vypadá klidný trénink:</a:t>
            </a:r>
          </a:p>
          <a:p>
            <a:pPr marL="342900" indent="-342900" defTabSz="457200">
              <a:spcBef>
                <a:spcPts val="400"/>
              </a:spcBef>
              <a:buSzPct val="100000"/>
              <a:buFont typeface="Arial"/>
              <a:buChar char="•"/>
              <a:defRPr sz="2000">
                <a:latin typeface="+mn-lt"/>
                <a:ea typeface="+mn-ea"/>
                <a:cs typeface="+mn-cs"/>
                <a:sym typeface="Calibri"/>
              </a:defRPr>
            </a:pPr>
            <a:r>
              <a:t>1. Zahřátí 8-15 minut, maximálně na 120 tepů. Nízká zátěž, vysoká rychlost otáček (jízda na kole, crosstrainer a běžecký pás).</a:t>
            </a:r>
          </a:p>
          <a:p>
            <a:pPr marL="342900" indent="-342900" defTabSz="457200">
              <a:spcBef>
                <a:spcPts val="400"/>
              </a:spcBef>
              <a:buSzPct val="100000"/>
              <a:buFont typeface="Arial"/>
              <a:buChar char="•"/>
              <a:defRPr sz="2000">
                <a:latin typeface="+mn-lt"/>
                <a:ea typeface="+mn-ea"/>
                <a:cs typeface="+mn-cs"/>
                <a:sym typeface="Calibri"/>
              </a:defRPr>
            </a:pPr>
            <a:r>
              <a:t>2. Pokud ještě vaše břišní svaly nedostali dostatečnou zátěž, můžete je dále trénovat. Máme na to program: čtvrthodinka pro břišní svaly. Samozřejmě můžete svaly trénovat i sami. Příklady najdete na recepci. V případě dotazů se můžete obrátit na jednoho z našich trenérů.</a:t>
            </a:r>
          </a:p>
          <a:p>
            <a:pPr marL="342900" indent="-342900" defTabSz="457200">
              <a:spcBef>
                <a:spcPts val="400"/>
              </a:spcBef>
              <a:buSzPct val="100000"/>
              <a:buFont typeface="Arial"/>
              <a:buChar char="•"/>
              <a:defRPr sz="2000">
                <a:latin typeface="+mn-lt"/>
                <a:ea typeface="+mn-ea"/>
                <a:cs typeface="+mn-cs"/>
                <a:sym typeface="Calibri"/>
              </a:defRPr>
            </a:pPr>
            <a:r>
              <a:t>3. V návaznosti na bod 1, nebo 2 budete 30-60 minut trénovat na 65% maximální tepové frekvence, nebo v programu spalování tuků (zóna 2). Můžete střídavě na různých strojích.</a:t>
            </a:r>
          </a:p>
        </p:txBody>
      </p:sp>
      <p:pic>
        <p:nvPicPr>
          <p:cNvPr id="146" name="Afbeelding 2" descr="Afbeelding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-3225"/>
            <a:ext cx="12192000" cy="188236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45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itel 1"/>
          <p:cNvSpPr txBox="1"/>
          <p:nvPr/>
        </p:nvSpPr>
        <p:spPr>
          <a:xfrm>
            <a:off x="202751" y="2055241"/>
            <a:ext cx="11269020" cy="653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 defTabSz="457200">
              <a:defRPr sz="44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Trénink ve fitness centru</a:t>
            </a:r>
          </a:p>
        </p:txBody>
      </p:sp>
      <p:sp>
        <p:nvSpPr>
          <p:cNvPr id="149" name="Tijdelijke aanduiding voor inhoud 2"/>
          <p:cNvSpPr txBox="1"/>
          <p:nvPr/>
        </p:nvSpPr>
        <p:spPr>
          <a:xfrm>
            <a:off x="371511" y="3074827"/>
            <a:ext cx="8229601" cy="31610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defTabSz="457200">
              <a:spcBef>
                <a:spcPts val="500"/>
              </a:spcBef>
              <a:defRPr b="1" sz="2400" u="sng"/>
            </a:pPr>
            <a:r>
              <a:t>Další návrhy v kombinaci se skupinovým cvičením:</a:t>
            </a:r>
          </a:p>
          <a:p>
            <a:pPr marL="342900" indent="-342900" defTabSz="457200">
              <a:spcBef>
                <a:spcPts val="500"/>
              </a:spcBef>
              <a:buSzPct val="100000"/>
              <a:buFont typeface="Arial"/>
              <a:buChar char="•"/>
              <a:defRPr sz="2400">
                <a:latin typeface="+mn-lt"/>
                <a:ea typeface="+mn-ea"/>
                <a:cs typeface="+mn-cs"/>
                <a:sym typeface="Calibri"/>
              </a:defRPr>
            </a:pPr>
            <a:r>
              <a:t>Zahřátí 8-15 minut, maximálně na 120 tepů. Nízká zátěž, vysoká rychlost otáček (jízda na kole, crosstrainer a běžecký pás).</a:t>
            </a:r>
            <a:endParaRPr sz="3200"/>
          </a:p>
          <a:p>
            <a:pPr marL="342900" indent="-342900" defTabSz="457200">
              <a:spcBef>
                <a:spcPts val="500"/>
              </a:spcBef>
              <a:buSzPct val="100000"/>
              <a:buFont typeface="Arial"/>
              <a:buChar char="•"/>
              <a:defRPr sz="2400">
                <a:latin typeface="+mn-lt"/>
                <a:ea typeface="+mn-ea"/>
                <a:cs typeface="+mn-cs"/>
                <a:sym typeface="Calibri"/>
              </a:defRPr>
            </a:pPr>
            <a:r>
              <a:t>Vyberte si hodinu, např.: Body-pump, Body-combat, Kruhový trénink, Cross fit trénink</a:t>
            </a:r>
            <a:endParaRPr sz="3200"/>
          </a:p>
          <a:p>
            <a:pPr marL="342900" indent="-342900" defTabSz="457200">
              <a:spcBef>
                <a:spcPts val="500"/>
              </a:spcBef>
              <a:buSzPct val="100000"/>
              <a:buFont typeface="Arial"/>
              <a:buChar char="•"/>
              <a:defRPr sz="2400">
                <a:latin typeface="+mn-lt"/>
                <a:ea typeface="+mn-ea"/>
                <a:cs typeface="+mn-cs"/>
                <a:sym typeface="Calibri"/>
              </a:defRPr>
            </a:pPr>
            <a:r>
              <a:t>Skončete kardio tréninkem 65% (program na spalování tuků) v zóně 2 po dobu 20-30 minut</a:t>
            </a:r>
          </a:p>
        </p:txBody>
      </p:sp>
      <p:pic>
        <p:nvPicPr>
          <p:cNvPr id="150" name="Afbeelding 2" descr="Afbeelding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-81708"/>
            <a:ext cx="12192000" cy="205312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nodeType="with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49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Office-thema">
  <a:themeElements>
    <a:clrScheme name="Office-them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-thema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-them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-thema">
  <a:themeElements>
    <a:clrScheme name="Office-them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-thema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-them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