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tekst"/>
          <p:cNvSpPr txBox="1"/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13" name="Hoofdtekst - niveau één…"/>
          <p:cNvSpPr txBox="1"/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22" name="Hoofdtekst - niveau éé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/>
          <p:nvPr>
            <p:ph type="title"/>
          </p:nvPr>
        </p:nvSpPr>
        <p:spPr>
          <a:xfrm>
            <a:off x="963084" y="4406901"/>
            <a:ext cx="10363201" cy="1362081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31" name="Hoofdtekst - niveau één…"/>
          <p:cNvSpPr txBox="1"/>
          <p:nvPr>
            <p:ph type="body" sz="quarter" idx="1"/>
          </p:nvPr>
        </p:nvSpPr>
        <p:spPr>
          <a:xfrm>
            <a:off x="963084" y="2906713"/>
            <a:ext cx="10363201" cy="150019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2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0" name="Hoofdtekst - niveau één…"/>
          <p:cNvSpPr txBox="1"/>
          <p:nvPr>
            <p:ph type="body" sz="half" idx="1"/>
          </p:nvPr>
        </p:nvSpPr>
        <p:spPr>
          <a:xfrm>
            <a:off x="609600" y="1600200"/>
            <a:ext cx="538480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9" name="Hoofdtekst - niveau één…"/>
          <p:cNvSpPr txBox="1"/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0" name="Tijdelijke aanduiding voor tekst 4"/>
          <p:cNvSpPr/>
          <p:nvPr>
            <p:ph type="body" sz="quarter" idx="13"/>
          </p:nvPr>
        </p:nvSpPr>
        <p:spPr>
          <a:xfrm>
            <a:off x="6193366" y="1535111"/>
            <a:ext cx="5389041" cy="639769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59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F_Logo_Int.jpeg" descr="BF_Logo_Int.jpeg"/>
          <p:cNvPicPr>
            <a:picLocks noChangeAspect="1"/>
          </p:cNvPicPr>
          <p:nvPr/>
        </p:nvPicPr>
        <p:blipFill>
          <a:blip r:embed="rId2">
            <a:extLst/>
          </a:blip>
          <a:srcRect l="0" t="24994" r="0" b="24994"/>
          <a:stretch>
            <a:fillRect/>
          </a:stretch>
        </p:blipFill>
        <p:spPr>
          <a:xfrm>
            <a:off x="10298043" y="6158700"/>
            <a:ext cx="1844006" cy="652215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eltekst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75" name="Hoofdtekst - niveau één…"/>
          <p:cNvSpPr txBox="1"/>
          <p:nvPr>
            <p:ph type="body" idx="1"/>
          </p:nvPr>
        </p:nvSpPr>
        <p:spPr>
          <a:xfrm>
            <a:off x="4766733" y="273050"/>
            <a:ext cx="6815667" cy="5853115"/>
          </a:xfrm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6" name="Tijdelijke aanduiding voor tekst 3"/>
          <p:cNvSpPr/>
          <p:nvPr>
            <p:ph type="body" sz="half" idx="13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eltekst"/>
          <p:cNvSpPr txBox="1"/>
          <p:nvPr>
            <p:ph type="title"/>
          </p:nvPr>
        </p:nvSpPr>
        <p:spPr>
          <a:xfrm>
            <a:off x="2389714" y="4800600"/>
            <a:ext cx="7315204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85" name="Tijdelijke aanduiding voor afbeelding 2"/>
          <p:cNvSpPr/>
          <p:nvPr>
            <p:ph type="pic" sz="half" idx="13"/>
          </p:nvPr>
        </p:nvSpPr>
        <p:spPr>
          <a:xfrm>
            <a:off x="2389714" y="612775"/>
            <a:ext cx="73152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Hoofdtekst - niveau één…"/>
          <p:cNvSpPr txBox="1"/>
          <p:nvPr>
            <p:ph type="body" sz="quarter" idx="1"/>
          </p:nvPr>
        </p:nvSpPr>
        <p:spPr>
          <a:xfrm>
            <a:off x="2389714" y="5367337"/>
            <a:ext cx="7315204" cy="80486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/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3" name="Hoofdtekst - niveau één…"/>
          <p:cNvSpPr txBox="1"/>
          <p:nvPr>
            <p:ph type="body" idx="1"/>
          </p:nvPr>
        </p:nvSpPr>
        <p:spPr>
          <a:xfrm>
            <a:off x="609600" y="1600200"/>
            <a:ext cx="10972800" cy="4525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pic>
        <p:nvPicPr>
          <p:cNvPr id="4" name="BF_Logo_Int.jpeg" descr="BF_Logo_Int.jpeg"/>
          <p:cNvPicPr>
            <a:picLocks noChangeAspect="1"/>
          </p:cNvPicPr>
          <p:nvPr/>
        </p:nvPicPr>
        <p:blipFill>
          <a:blip r:embed="rId2">
            <a:extLst/>
          </a:blip>
          <a:srcRect l="0" t="24994" r="0" b="24994"/>
          <a:stretch>
            <a:fillRect/>
          </a:stretch>
        </p:blipFill>
        <p:spPr>
          <a:xfrm>
            <a:off x="10298043" y="6158700"/>
            <a:ext cx="1844006" cy="65221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Dianummer"/>
          <p:cNvSpPr txBox="1"/>
          <p:nvPr>
            <p:ph type="sldNum" sz="quarter" idx="2"/>
          </p:nvPr>
        </p:nvSpPr>
        <p:spPr>
          <a:xfrm>
            <a:off x="11323783" y="6414763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457200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2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el 1"/>
          <p:cNvSpPr txBox="1"/>
          <p:nvPr>
            <p:ph type="title"/>
          </p:nvPr>
        </p:nvSpPr>
        <p:spPr>
          <a:xfrm>
            <a:off x="1560890" y="3547836"/>
            <a:ext cx="8229601" cy="1143006"/>
          </a:xfrm>
          <a:prstGeom prst="rect">
            <a:avLst/>
          </a:prstGeom>
        </p:spPr>
        <p:txBody>
          <a:bodyPr/>
          <a:lstStyle/>
          <a:p>
            <a:pPr defTabSz="187415">
              <a:defRPr sz="1500"/>
            </a:pPr>
            <a:r>
              <a:t>Vítejte na 2. Workshop </a:t>
            </a:r>
            <a:br/>
            <a:br/>
            <a:r>
              <a:rPr sz="4200"/>
              <a:t>`Pohyb je lék`</a:t>
            </a:r>
          </a:p>
        </p:txBody>
      </p:sp>
      <p:pic>
        <p:nvPicPr>
          <p:cNvPr id="97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7000" y="563420"/>
            <a:ext cx="12195668" cy="2466290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vytrvalostní trénink…"/>
          <p:cNvSpPr txBox="1"/>
          <p:nvPr/>
        </p:nvSpPr>
        <p:spPr>
          <a:xfrm>
            <a:off x="4047947" y="5107368"/>
            <a:ext cx="4096104" cy="1497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30603" indent="-230603" defTabSz="449580">
              <a:spcBef>
                <a:spcPts val="1200"/>
              </a:spcBef>
              <a:buSzPct val="100000"/>
              <a:buChar char="•"/>
              <a:defRPr sz="23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v</a:t>
            </a:r>
            <a:r>
              <a:rPr>
                <a:latin typeface="Trebuchet MS"/>
                <a:ea typeface="Trebuchet MS"/>
                <a:cs typeface="Trebuchet MS"/>
                <a:sym typeface="Trebuchet MS"/>
              </a:rPr>
              <a:t>ytrvalostní trénink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230603" indent="-230603" defTabSz="449580">
              <a:spcBef>
                <a:spcPts val="1200"/>
              </a:spcBef>
              <a:buSzPct val="100000"/>
              <a:buChar char="•"/>
              <a:defRPr sz="23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posilovací trénink</a:t>
            </a:r>
          </a:p>
          <a:p>
            <a:pPr marL="230603" indent="-230603" defTabSz="449580">
              <a:spcBef>
                <a:spcPts val="1200"/>
              </a:spcBef>
              <a:buSzPct val="100000"/>
              <a:buChar char="•"/>
              <a:defRPr sz="23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rekreační pohyb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el 1"/>
          <p:cNvSpPr txBox="1"/>
          <p:nvPr/>
        </p:nvSpPr>
        <p:spPr>
          <a:xfrm>
            <a:off x="1695048" y="2745681"/>
            <a:ext cx="8635288" cy="65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Trénink ve fitness centru</a:t>
            </a:r>
          </a:p>
        </p:txBody>
      </p:sp>
      <p:sp>
        <p:nvSpPr>
          <p:cNvPr id="153" name="Tijdelijke aanduiding voor inhoud 2"/>
          <p:cNvSpPr txBox="1"/>
          <p:nvPr/>
        </p:nvSpPr>
        <p:spPr>
          <a:xfrm>
            <a:off x="236132" y="3847517"/>
            <a:ext cx="8229601" cy="2257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500"/>
              </a:spcBef>
              <a:defRPr b="1" sz="2400" u="sng"/>
            </a:pPr>
            <a:r>
              <a:t>Zažíváte nějakou formu stresu?</a:t>
            </a:r>
          </a:p>
          <a:p>
            <a:pPr defTabSz="457200">
              <a:spcBef>
                <a:spcPts val="500"/>
              </a:spcBef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Pak je jóga ideálním řešením, který mimo jiné:</a:t>
            </a:r>
          </a:p>
          <a:p>
            <a:pPr lvl="1" marL="742950" indent="-285750" defTabSz="457200">
              <a:spcBef>
                <a:spcPts val="400"/>
              </a:spcBef>
              <a:buSzPct val="100000"/>
              <a:buFont typeface="Arial"/>
              <a:buChar char="–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Zvyšuje vaši sílu</a:t>
            </a:r>
          </a:p>
          <a:p>
            <a:pPr lvl="1" marL="742950" indent="-285750" defTabSz="457200">
              <a:spcBef>
                <a:spcPts val="400"/>
              </a:spcBef>
              <a:buSzPct val="100000"/>
              <a:buFont typeface="Arial"/>
              <a:buChar char="–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Zlepšuje vaši mobilitu</a:t>
            </a:r>
          </a:p>
          <a:p>
            <a:pPr lvl="1" marL="742950" indent="-285750" defTabSz="457200">
              <a:spcBef>
                <a:spcPts val="400"/>
              </a:spcBef>
              <a:buSzPct val="100000"/>
              <a:buFont typeface="Arial"/>
              <a:buChar char="–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Zlepšuje vaši rovnováhu</a:t>
            </a:r>
          </a:p>
          <a:p>
            <a:pPr lvl="1" marL="742950" indent="-285750" defTabSz="457200">
              <a:spcBef>
                <a:spcPts val="400"/>
              </a:spcBef>
              <a:buSzPct val="100000"/>
              <a:buFont typeface="Arial"/>
              <a:buChar char="–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Zlepšuje vaši stabilitu</a:t>
            </a:r>
          </a:p>
        </p:txBody>
      </p:sp>
      <p:pic>
        <p:nvPicPr>
          <p:cNvPr id="154" name="Afbeelding 2" descr="Afbeelding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75916"/>
            <a:ext cx="12192000" cy="246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el 1"/>
          <p:cNvSpPr txBox="1"/>
          <p:nvPr/>
        </p:nvSpPr>
        <p:spPr>
          <a:xfrm>
            <a:off x="0" y="2006935"/>
            <a:ext cx="9774558" cy="65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Udělejte svou (ne)činnost transparentní</a:t>
            </a:r>
          </a:p>
        </p:txBody>
      </p:sp>
      <p:sp>
        <p:nvSpPr>
          <p:cNvPr id="157" name="Tijdelijke aanduiding voor inhoud 2"/>
          <p:cNvSpPr txBox="1"/>
          <p:nvPr/>
        </p:nvSpPr>
        <p:spPr>
          <a:xfrm>
            <a:off x="383092" y="3032710"/>
            <a:ext cx="8229601" cy="3083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400"/>
              </a:spcBef>
              <a:defRPr b="1" sz="2000"/>
            </a:pPr>
            <a:r>
              <a:t>Polar LOOP</a:t>
            </a:r>
            <a:endParaRPr sz="3200"/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Pomáhá vám zůstat aktivní po celý den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Poskytuje zpětnou vazbu o vašich denních, týdenních a měsíčních aktivitách a vašem spánku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Zobrazuje denní aktivitu, spálené kalorie, kroky a čas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Zdarma asistence s aplikací Polar Flow a servisem na webových stránkách Polar Flow</a:t>
            </a:r>
            <a:endParaRPr sz="3200"/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Vodotěsné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Měří dokonce aktivitu během plavání (bez tepové frekvence)</a:t>
            </a:r>
          </a:p>
        </p:txBody>
      </p:sp>
      <p:pic>
        <p:nvPicPr>
          <p:cNvPr id="158" name="Afbeelding 7" descr="Afbeelding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5583428">
            <a:off x="8752350" y="2925360"/>
            <a:ext cx="3834061" cy="23011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Afbeelding 2" descr="Afbeelding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34223" y="-823810"/>
            <a:ext cx="12192001" cy="246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2"/>
      <p:bldP build="p" bldLvl="5" animBg="1" rev="0" advAuto="0" spid="15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el 1"/>
          <p:cNvSpPr txBox="1"/>
          <p:nvPr/>
        </p:nvSpPr>
        <p:spPr>
          <a:xfrm>
            <a:off x="4103598" y="3751846"/>
            <a:ext cx="8229604" cy="1339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Udělejte svou (ne)činnost transparentní</a:t>
            </a:r>
          </a:p>
        </p:txBody>
      </p:sp>
      <p:pic>
        <p:nvPicPr>
          <p:cNvPr id="162" name="Afbeelding 6" descr="Afbeelding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42" y="3271706"/>
            <a:ext cx="4456954" cy="35862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Afbeelding 2" descr="Afbeelding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246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Afbeelding 8" descr="Afbeelding 8"/>
          <p:cNvPicPr>
            <a:picLocks noChangeAspect="1"/>
          </p:cNvPicPr>
          <p:nvPr/>
        </p:nvPicPr>
        <p:blipFill>
          <a:blip r:embed="rId2">
            <a:extLst/>
          </a:blip>
          <a:srcRect l="0" t="0" r="0" b="15179"/>
          <a:stretch>
            <a:fillRect/>
          </a:stretch>
        </p:blipFill>
        <p:spPr>
          <a:xfrm>
            <a:off x="6496027" y="3120231"/>
            <a:ext cx="4851167" cy="3085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Tijdelijke aanduiding voor tekst 4"/>
          <p:cNvSpPr txBox="1"/>
          <p:nvPr/>
        </p:nvSpPr>
        <p:spPr>
          <a:xfrm>
            <a:off x="392749" y="2245896"/>
            <a:ext cx="5673943" cy="497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700"/>
              </a:spcBef>
              <a:defRPr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Polar Flow mobilní aplikace</a:t>
            </a:r>
          </a:p>
        </p:txBody>
      </p:sp>
      <p:sp>
        <p:nvSpPr>
          <p:cNvPr id="167" name="Tijdelijke aanduiding voor inhoud 2"/>
          <p:cNvSpPr txBox="1"/>
          <p:nvPr/>
        </p:nvSpPr>
        <p:spPr>
          <a:xfrm>
            <a:off x="495299" y="2787087"/>
            <a:ext cx="4040188" cy="3540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Automaticky synchronizuje a okamžitě zobrazí vaše tréninková data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Stanovte si cíle a zlepšete svůj osobní rekord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Najděte si cestu zpět pomocí funkce Back-to-Start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Trénujte správnou intenzitou v rámci svých vlastních zón tepové frekvence (je vyžadován snímač srdeční frekvence H7)</a:t>
            </a:r>
          </a:p>
        </p:txBody>
      </p:sp>
      <p:sp>
        <p:nvSpPr>
          <p:cNvPr id="168" name="Tekstvak 9"/>
          <p:cNvSpPr txBox="1"/>
          <p:nvPr/>
        </p:nvSpPr>
        <p:spPr>
          <a:xfrm>
            <a:off x="5520539" y="3045198"/>
            <a:ext cx="8135936" cy="497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3200"/>
            </a:lvl1pPr>
          </a:lstStyle>
          <a:p>
            <a:pPr/>
            <a:r>
              <a:t>Polar M400</a:t>
            </a:r>
          </a:p>
        </p:txBody>
      </p:sp>
      <p:pic>
        <p:nvPicPr>
          <p:cNvPr id="169" name="Afbeelding 2" descr="Afbeelding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14945"/>
            <a:ext cx="12192000" cy="22412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7" grpId="1"/>
      <p:bldP build="whole" bldLvl="1" animBg="1" rev="0" advAuto="0" spid="165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kstvak 9"/>
          <p:cNvSpPr txBox="1"/>
          <p:nvPr/>
        </p:nvSpPr>
        <p:spPr>
          <a:xfrm>
            <a:off x="-3" y="2419742"/>
            <a:ext cx="5386117" cy="497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3200"/>
            </a:lvl1pPr>
          </a:lstStyle>
          <a:p>
            <a:pPr/>
            <a:r>
              <a:t>Polar M400</a:t>
            </a:r>
          </a:p>
        </p:txBody>
      </p:sp>
      <p:sp>
        <p:nvSpPr>
          <p:cNvPr id="172" name="Tijdelijke aanduiding voor tekst 5"/>
          <p:cNvSpPr txBox="1"/>
          <p:nvPr/>
        </p:nvSpPr>
        <p:spPr>
          <a:xfrm>
            <a:off x="7370563" y="2201414"/>
            <a:ext cx="5251792" cy="497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700"/>
              </a:spcBef>
              <a:defRPr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Webová služba Polar Flow</a:t>
            </a:r>
          </a:p>
        </p:txBody>
      </p:sp>
      <p:sp>
        <p:nvSpPr>
          <p:cNvPr id="173" name="Tijdelijke aanduiding voor inhoud 6"/>
          <p:cNvSpPr txBox="1"/>
          <p:nvPr/>
        </p:nvSpPr>
        <p:spPr>
          <a:xfrm>
            <a:off x="7446784" y="2787087"/>
            <a:ext cx="4041781" cy="3540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Pro plánování a podrobnou analýzu vašeho tréninku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Sledujte své tempo, vzdálenost a nadmořskou výšku pomocí vestavěného GPS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Sledujte svou aktivitu, kalorie, vzdálenost a kroky 24/7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Plánujte, synchronizujte a sdílejte svůj trénink s bezplatnou mobilní aplikací a webovou službou Polar Flow </a:t>
            </a:r>
          </a:p>
        </p:txBody>
      </p:sp>
      <p:pic>
        <p:nvPicPr>
          <p:cNvPr id="174" name="Afbeelding 9" descr="Afbeelding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6607" y="2984811"/>
            <a:ext cx="5193687" cy="38945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Afbeelding 2" descr="Afbeelding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19022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2"/>
      <p:bldP build="p" bldLvl="5" animBg="1" rev="0" advAuto="0" spid="17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jdelijke aanduiding voor inhoud 2"/>
          <p:cNvSpPr txBox="1"/>
          <p:nvPr/>
        </p:nvSpPr>
        <p:spPr>
          <a:xfrm>
            <a:off x="846159" y="4323457"/>
            <a:ext cx="8229601" cy="1256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500"/>
              </a:spcBef>
              <a:defRPr b="1" sz="2400"/>
            </a:pPr>
            <a:r>
              <a:t>Polar flow aplikace + webový portál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b="1" sz="2400"/>
            </a:pPr>
            <a:r>
              <a:t>Webový portál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b="1" sz="2400"/>
            </a:pPr>
            <a:r>
              <a:t>Aplikace + synchronizace</a:t>
            </a:r>
          </a:p>
        </p:txBody>
      </p:sp>
      <p:sp>
        <p:nvSpPr>
          <p:cNvPr id="178" name="Titel 1"/>
          <p:cNvSpPr txBox="1"/>
          <p:nvPr/>
        </p:nvSpPr>
        <p:spPr>
          <a:xfrm>
            <a:off x="1279656" y="2857499"/>
            <a:ext cx="8229601" cy="1339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Udělejte svou (ne)činnost transparentní</a:t>
            </a:r>
          </a:p>
        </p:txBody>
      </p:sp>
      <p:pic>
        <p:nvPicPr>
          <p:cNvPr id="179" name="Afbeelding 2" descr="Afbeelding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5720"/>
            <a:ext cx="12192000" cy="246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el 1"/>
          <p:cNvSpPr txBox="1"/>
          <p:nvPr/>
        </p:nvSpPr>
        <p:spPr>
          <a:xfrm>
            <a:off x="1383894" y="1978897"/>
            <a:ext cx="8229601" cy="65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Závěr</a:t>
            </a:r>
          </a:p>
        </p:txBody>
      </p:sp>
      <p:sp>
        <p:nvSpPr>
          <p:cNvPr id="182" name="Tijdelijke aanduiding voor inhoud 2"/>
          <p:cNvSpPr txBox="1"/>
          <p:nvPr/>
        </p:nvSpPr>
        <p:spPr>
          <a:xfrm>
            <a:off x="403327" y="2768511"/>
            <a:ext cx="9780907" cy="2551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Pohyb je nezbytný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Existuje mnoho možností, jak se stát aktivními</a:t>
            </a:r>
            <a:endParaRPr sz="3200"/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Z jednoho tréninku lze dostat mnohem víc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Intenzivní trénink není vždy správný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Příliš mnoho tréninku a málo odpočinku má negativní vliv na úroveň výkonu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Transparence (ne)činnosti vás přivede k pohybu</a:t>
            </a:r>
          </a:p>
        </p:txBody>
      </p:sp>
      <p:pic>
        <p:nvPicPr>
          <p:cNvPr id="183" name="Afbeelding 2" descr="Afbeelding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18959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Tijdelijke aanduiding voor inhoud 3" descr="Tijdelijke aanduiding voor inhoud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7263" y="2471353"/>
            <a:ext cx="3711579" cy="4525968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el 1"/>
          <p:cNvSpPr txBox="1"/>
          <p:nvPr/>
        </p:nvSpPr>
        <p:spPr>
          <a:xfrm>
            <a:off x="3503052" y="3391325"/>
            <a:ext cx="8229601" cy="65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Dotazy?</a:t>
            </a:r>
          </a:p>
        </p:txBody>
      </p:sp>
      <p:pic>
        <p:nvPicPr>
          <p:cNvPr id="187" name="Afbeelding 2" descr="Afbeelding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60411"/>
            <a:ext cx="12192000" cy="246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el 1"/>
          <p:cNvSpPr txBox="1"/>
          <p:nvPr/>
        </p:nvSpPr>
        <p:spPr>
          <a:xfrm>
            <a:off x="1752057" y="2465544"/>
            <a:ext cx="10064806" cy="1339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pPr>
            <a:r>
              <a:t>Závod v hubnutí ‘název města’</a:t>
            </a:r>
            <a:br/>
            <a:r>
              <a:t>2. Workshop: ´Pohyb je lék´</a:t>
            </a:r>
          </a:p>
        </p:txBody>
      </p:sp>
      <p:sp>
        <p:nvSpPr>
          <p:cNvPr id="101" name="Tijdelijke aanduiding voor inhoud 2"/>
          <p:cNvSpPr txBox="1"/>
          <p:nvPr/>
        </p:nvSpPr>
        <p:spPr>
          <a:xfrm>
            <a:off x="455434" y="2735151"/>
            <a:ext cx="8229601" cy="400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452627">
              <a:spcBef>
                <a:spcPts val="700"/>
              </a:spcBef>
              <a:defRPr sz="31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339470" indent="-339470" defTabSz="452627">
              <a:spcBef>
                <a:spcPts val="700"/>
              </a:spcBef>
              <a:buSzPct val="100000"/>
              <a:buFont typeface="Arial"/>
              <a:buChar char="•"/>
              <a:defRPr sz="23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339470" indent="-339470" defTabSz="452627">
              <a:spcBef>
                <a:spcPts val="500"/>
              </a:spcBef>
              <a:buSzPct val="100000"/>
              <a:buFont typeface="Arial"/>
              <a:buChar char="•"/>
              <a:defRPr sz="2300">
                <a:latin typeface="+mn-lt"/>
                <a:ea typeface="+mn-ea"/>
                <a:cs typeface="+mn-cs"/>
                <a:sym typeface="Calibri"/>
              </a:defRPr>
            </a:pPr>
            <a:r>
              <a:t>Cesta k výsledku</a:t>
            </a:r>
          </a:p>
          <a:p>
            <a:pPr marL="339470" indent="-339470" defTabSz="452627">
              <a:spcBef>
                <a:spcPts val="500"/>
              </a:spcBef>
              <a:buSzPct val="100000"/>
              <a:buFont typeface="Arial"/>
              <a:buChar char="•"/>
              <a:defRPr sz="2300">
                <a:latin typeface="+mn-lt"/>
                <a:ea typeface="+mn-ea"/>
                <a:cs typeface="+mn-cs"/>
                <a:sym typeface="Calibri"/>
              </a:defRPr>
            </a:pPr>
            <a:r>
              <a:t>Dříve a teď</a:t>
            </a:r>
          </a:p>
          <a:p>
            <a:pPr marL="339470" indent="-339470" defTabSz="452627">
              <a:spcBef>
                <a:spcPts val="500"/>
              </a:spcBef>
              <a:buSzPct val="100000"/>
              <a:buFont typeface="Arial"/>
              <a:buChar char="•"/>
              <a:defRPr sz="2300">
                <a:latin typeface="+mn-lt"/>
                <a:ea typeface="+mn-ea"/>
                <a:cs typeface="+mn-cs"/>
                <a:sym typeface="Calibri"/>
              </a:defRPr>
            </a:pPr>
            <a:r>
              <a:t>Pohyb je nezbytný</a:t>
            </a:r>
          </a:p>
          <a:p>
            <a:pPr marL="339470" indent="-339470" defTabSz="452627">
              <a:spcBef>
                <a:spcPts val="500"/>
              </a:spcBef>
              <a:buSzPct val="100000"/>
              <a:buFont typeface="Arial"/>
              <a:buChar char="•"/>
              <a:defRPr sz="2300">
                <a:latin typeface="+mn-lt"/>
                <a:ea typeface="+mn-ea"/>
                <a:cs typeface="+mn-cs"/>
                <a:sym typeface="Calibri"/>
              </a:defRPr>
            </a:pPr>
            <a:r>
              <a:t>Pohyb v každodenním životě</a:t>
            </a:r>
          </a:p>
          <a:p>
            <a:pPr marL="339470" indent="-339470" defTabSz="452627">
              <a:spcBef>
                <a:spcPts val="500"/>
              </a:spcBef>
              <a:buSzPct val="100000"/>
              <a:buFont typeface="Arial"/>
              <a:buChar char="•"/>
              <a:defRPr sz="2300">
                <a:latin typeface="+mn-lt"/>
                <a:ea typeface="+mn-ea"/>
                <a:cs typeface="+mn-cs"/>
                <a:sym typeface="Calibri"/>
              </a:defRPr>
            </a:pPr>
            <a:r>
              <a:t>Pohyb ve fitness centru</a:t>
            </a:r>
          </a:p>
          <a:p>
            <a:pPr marL="339470" indent="-339470" defTabSz="452627">
              <a:spcBef>
                <a:spcPts val="500"/>
              </a:spcBef>
              <a:buSzPct val="100000"/>
              <a:buFont typeface="Arial"/>
              <a:buChar char="•"/>
              <a:defRPr sz="2300">
                <a:latin typeface="+mn-lt"/>
                <a:ea typeface="+mn-ea"/>
                <a:cs typeface="+mn-cs"/>
                <a:sym typeface="Calibri"/>
              </a:defRPr>
            </a:pPr>
            <a:r>
              <a:t>Udělejte svou (ne)činnost transparentní</a:t>
            </a:r>
          </a:p>
        </p:txBody>
      </p:sp>
      <p:pic>
        <p:nvPicPr>
          <p:cNvPr id="102" name="Afbeelding 2" descr="Afbeelding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246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Tijdelijke aanduiding voor inhoud 3"/>
          <p:cNvGrpSpPr/>
          <p:nvPr/>
        </p:nvGrpSpPr>
        <p:grpSpPr>
          <a:xfrm>
            <a:off x="1219728" y="2478702"/>
            <a:ext cx="3956227" cy="4380285"/>
            <a:chOff x="-1" y="-1"/>
            <a:chExt cx="3956226" cy="4380284"/>
          </a:xfrm>
        </p:grpSpPr>
        <p:grpSp>
          <p:nvGrpSpPr>
            <p:cNvPr id="106" name="Groepeer"/>
            <p:cNvGrpSpPr/>
            <p:nvPr/>
          </p:nvGrpSpPr>
          <p:grpSpPr>
            <a:xfrm>
              <a:off x="763023" y="975053"/>
              <a:ext cx="2430175" cy="2430177"/>
              <a:chOff x="-1" y="-1"/>
              <a:chExt cx="2430173" cy="2430176"/>
            </a:xfrm>
          </p:grpSpPr>
          <p:sp>
            <p:nvSpPr>
              <p:cNvPr id="104" name="Cirkel"/>
              <p:cNvSpPr/>
              <p:nvPr/>
            </p:nvSpPr>
            <p:spPr>
              <a:xfrm>
                <a:off x="-2" y="-2"/>
                <a:ext cx="2430175" cy="2430177"/>
              </a:xfrm>
              <a:prstGeom prst="ellipse">
                <a:avLst/>
              </a:prstGeom>
              <a:solidFill>
                <a:schemeClr val="accent5">
                  <a:alpha val="50000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1555750">
                  <a:lnSpc>
                    <a:spcPct val="90000"/>
                  </a:lnSpc>
                  <a:spcBef>
                    <a:spcPts val="700"/>
                  </a:spcBef>
                  <a:defRPr sz="35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05" name="Výsledek"/>
              <p:cNvSpPr txBox="1"/>
              <p:nvPr/>
            </p:nvSpPr>
            <p:spPr>
              <a:xfrm>
                <a:off x="355890" y="946632"/>
                <a:ext cx="1718393" cy="5368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4450" tIns="44450" rIns="44450" bIns="44450" numCol="1" anchor="ctr">
                <a:spAutoFit/>
              </a:bodyPr>
              <a:lstStyle>
                <a:lvl1pPr algn="ctr" defTabSz="1555750">
                  <a:lnSpc>
                    <a:spcPct val="90000"/>
                  </a:lnSpc>
                  <a:spcBef>
                    <a:spcPts val="1400"/>
                  </a:spcBef>
                  <a:defRPr sz="35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Výsledek</a:t>
                </a:r>
              </a:p>
            </p:txBody>
          </p:sp>
        </p:grpSp>
        <p:grpSp>
          <p:nvGrpSpPr>
            <p:cNvPr id="109" name="Groepeer"/>
            <p:cNvGrpSpPr/>
            <p:nvPr/>
          </p:nvGrpSpPr>
          <p:grpSpPr>
            <a:xfrm>
              <a:off x="1370564" y="-2"/>
              <a:ext cx="1215095" cy="1215095"/>
              <a:chOff x="-1" y="-1"/>
              <a:chExt cx="1215094" cy="1215094"/>
            </a:xfrm>
          </p:grpSpPr>
          <p:sp>
            <p:nvSpPr>
              <p:cNvPr id="107" name="Cirkel"/>
              <p:cNvSpPr/>
              <p:nvPr/>
            </p:nvSpPr>
            <p:spPr>
              <a:xfrm>
                <a:off x="-2" y="-2"/>
                <a:ext cx="1215095" cy="1215096"/>
              </a:xfrm>
              <a:prstGeom prst="ellipse">
                <a:avLst/>
              </a:prstGeom>
              <a:solidFill>
                <a:srgbClr val="49CFAE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08" name="Výběr potravin"/>
              <p:cNvSpPr txBox="1"/>
              <p:nvPr/>
            </p:nvSpPr>
            <p:spPr>
              <a:xfrm>
                <a:off x="177944" y="390250"/>
                <a:ext cx="859200" cy="4345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Výběr potravin</a:t>
                </a:r>
              </a:p>
            </p:txBody>
          </p:sp>
        </p:grpSp>
        <p:grpSp>
          <p:nvGrpSpPr>
            <p:cNvPr id="112" name="Groepeer"/>
            <p:cNvGrpSpPr/>
            <p:nvPr/>
          </p:nvGrpSpPr>
          <p:grpSpPr>
            <a:xfrm>
              <a:off x="2741130" y="791297"/>
              <a:ext cx="1215095" cy="1215095"/>
              <a:chOff x="-1" y="-1"/>
              <a:chExt cx="1215094" cy="1215094"/>
            </a:xfrm>
          </p:grpSpPr>
          <p:sp>
            <p:nvSpPr>
              <p:cNvPr id="110" name="Cirkel"/>
              <p:cNvSpPr/>
              <p:nvPr/>
            </p:nvSpPr>
            <p:spPr>
              <a:xfrm>
                <a:off x="-2" y="-2"/>
                <a:ext cx="1215095" cy="1215096"/>
              </a:xfrm>
              <a:prstGeom prst="ellipse">
                <a:avLst/>
              </a:prstGeom>
              <a:solidFill>
                <a:srgbClr val="47D872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11" name="Množství potravin"/>
              <p:cNvSpPr txBox="1"/>
              <p:nvPr/>
            </p:nvSpPr>
            <p:spPr>
              <a:xfrm>
                <a:off x="177945" y="390250"/>
                <a:ext cx="859200" cy="4345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Množství potravin</a:t>
                </a:r>
              </a:p>
            </p:txBody>
          </p:sp>
        </p:grpSp>
        <p:grpSp>
          <p:nvGrpSpPr>
            <p:cNvPr id="115" name="Groepeer"/>
            <p:cNvGrpSpPr/>
            <p:nvPr/>
          </p:nvGrpSpPr>
          <p:grpSpPr>
            <a:xfrm>
              <a:off x="2741130" y="2373890"/>
              <a:ext cx="1215095" cy="1215096"/>
              <a:chOff x="-1" y="-1"/>
              <a:chExt cx="1215094" cy="1215094"/>
            </a:xfrm>
          </p:grpSpPr>
          <p:sp>
            <p:nvSpPr>
              <p:cNvPr id="113" name="Cirkel"/>
              <p:cNvSpPr/>
              <p:nvPr/>
            </p:nvSpPr>
            <p:spPr>
              <a:xfrm>
                <a:off x="-2" y="-2"/>
                <a:ext cx="1215095" cy="1215096"/>
              </a:xfrm>
              <a:prstGeom prst="ellipse">
                <a:avLst/>
              </a:prstGeom>
              <a:solidFill>
                <a:srgbClr val="60E146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14" name="Organizace stravování"/>
              <p:cNvSpPr txBox="1"/>
              <p:nvPr/>
            </p:nvSpPr>
            <p:spPr>
              <a:xfrm>
                <a:off x="177945" y="390250"/>
                <a:ext cx="859200" cy="4345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Organizace stravování</a:t>
                </a:r>
              </a:p>
            </p:txBody>
          </p:sp>
        </p:grpSp>
        <p:grpSp>
          <p:nvGrpSpPr>
            <p:cNvPr id="118" name="Groepeer"/>
            <p:cNvGrpSpPr/>
            <p:nvPr/>
          </p:nvGrpSpPr>
          <p:grpSpPr>
            <a:xfrm>
              <a:off x="1370564" y="3165188"/>
              <a:ext cx="1215095" cy="1215095"/>
              <a:chOff x="-1" y="-1"/>
              <a:chExt cx="1215094" cy="1215094"/>
            </a:xfrm>
          </p:grpSpPr>
          <p:sp>
            <p:nvSpPr>
              <p:cNvPr id="116" name="Cirkel"/>
              <p:cNvSpPr/>
              <p:nvPr/>
            </p:nvSpPr>
            <p:spPr>
              <a:xfrm>
                <a:off x="-2" y="-2"/>
                <a:ext cx="1215095" cy="1215096"/>
              </a:xfrm>
              <a:prstGeom prst="ellipse">
                <a:avLst/>
              </a:prstGeom>
              <a:solidFill>
                <a:srgbClr val="ACE946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17" name="Koučink"/>
              <p:cNvSpPr txBox="1"/>
              <p:nvPr/>
            </p:nvSpPr>
            <p:spPr>
              <a:xfrm>
                <a:off x="177944" y="495082"/>
                <a:ext cx="859200" cy="22491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Koučink</a:t>
                </a:r>
              </a:p>
            </p:txBody>
          </p:sp>
        </p:grpSp>
        <p:grpSp>
          <p:nvGrpSpPr>
            <p:cNvPr id="121" name="Groepeer"/>
            <p:cNvGrpSpPr/>
            <p:nvPr/>
          </p:nvGrpSpPr>
          <p:grpSpPr>
            <a:xfrm>
              <a:off x="-2" y="2373890"/>
              <a:ext cx="1215095" cy="1215096"/>
              <a:chOff x="-1" y="-1"/>
              <a:chExt cx="1215094" cy="1215094"/>
            </a:xfrm>
          </p:grpSpPr>
          <p:sp>
            <p:nvSpPr>
              <p:cNvPr id="119" name="Cirkel"/>
              <p:cNvSpPr/>
              <p:nvPr/>
            </p:nvSpPr>
            <p:spPr>
              <a:xfrm>
                <a:off x="-2" y="-2"/>
                <a:ext cx="1215095" cy="1215096"/>
              </a:xfrm>
              <a:prstGeom prst="ellipse">
                <a:avLst/>
              </a:prstGeom>
              <a:solidFill>
                <a:srgbClr val="F0E146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20" name="Pohyb"/>
              <p:cNvSpPr txBox="1"/>
              <p:nvPr/>
            </p:nvSpPr>
            <p:spPr>
              <a:xfrm>
                <a:off x="177944" y="495082"/>
                <a:ext cx="859200" cy="22491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Pohyb</a:t>
                </a:r>
              </a:p>
            </p:txBody>
          </p:sp>
        </p:grpSp>
        <p:grpSp>
          <p:nvGrpSpPr>
            <p:cNvPr id="124" name="Groepeer"/>
            <p:cNvGrpSpPr/>
            <p:nvPr/>
          </p:nvGrpSpPr>
          <p:grpSpPr>
            <a:xfrm>
              <a:off x="-2" y="791297"/>
              <a:ext cx="1215095" cy="1215095"/>
              <a:chOff x="-1" y="-1"/>
              <a:chExt cx="1215094" cy="1215094"/>
            </a:xfrm>
          </p:grpSpPr>
          <p:sp>
            <p:nvSpPr>
              <p:cNvPr id="122" name="Cirkel"/>
              <p:cNvSpPr/>
              <p:nvPr/>
            </p:nvSpPr>
            <p:spPr>
              <a:xfrm>
                <a:off x="-2" y="-2"/>
                <a:ext cx="1215095" cy="1215096"/>
              </a:xfrm>
              <a:prstGeom prst="ellipse">
                <a:avLst/>
              </a:prstGeom>
              <a:solidFill>
                <a:schemeClr val="accent6">
                  <a:alpha val="50000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23" name="Měřím = vím"/>
              <p:cNvSpPr txBox="1"/>
              <p:nvPr/>
            </p:nvSpPr>
            <p:spPr>
              <a:xfrm>
                <a:off x="177944" y="390250"/>
                <a:ext cx="859200" cy="4345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/>
                <a:r>
                  <a:t>Měřím = vím</a:t>
                </a:r>
              </a:p>
            </p:txBody>
          </p:sp>
        </p:grpSp>
      </p:grpSp>
      <p:sp>
        <p:nvSpPr>
          <p:cNvPr id="126" name="Titel 1"/>
          <p:cNvSpPr txBox="1"/>
          <p:nvPr/>
        </p:nvSpPr>
        <p:spPr>
          <a:xfrm>
            <a:off x="6554623" y="3674659"/>
            <a:ext cx="5288589" cy="65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Cesta k výsledku</a:t>
            </a:r>
          </a:p>
        </p:txBody>
      </p:sp>
      <p:pic>
        <p:nvPicPr>
          <p:cNvPr id="127" name="Afbeelding 2" descr="Afbeelding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89915"/>
            <a:ext cx="12192000" cy="2465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el 1"/>
          <p:cNvSpPr txBox="1"/>
          <p:nvPr/>
        </p:nvSpPr>
        <p:spPr>
          <a:xfrm>
            <a:off x="2086199" y="2285999"/>
            <a:ext cx="8229601" cy="65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Pohyb v každodenním životě</a:t>
            </a:r>
          </a:p>
        </p:txBody>
      </p:sp>
      <p:sp>
        <p:nvSpPr>
          <p:cNvPr id="130" name="Tijdelijke aanduiding voor inhoud 2"/>
          <p:cNvSpPr txBox="1"/>
          <p:nvPr/>
        </p:nvSpPr>
        <p:spPr>
          <a:xfrm>
            <a:off x="611162" y="3286116"/>
            <a:ext cx="8229601" cy="318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Choďte po schodech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Minimálně 3 x týdně vyrazte na kole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Sedavé zaměstnání kompenzujte procházkou během pauzy na oběd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V práci si dojděte každou hodinu pro sklenici vody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Záměrně zaparkujte auto dále a dojděte pěšky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Půjčte si na venčení psa od sousedů 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Z pěti pracovních dnů se vydejte 2x až 3x do práce na kole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Mějte v autě vždy připravenou tašku se sportovním oblečením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Nic nenechávejte náhodě</a:t>
            </a:r>
          </a:p>
        </p:txBody>
      </p:sp>
      <p:pic>
        <p:nvPicPr>
          <p:cNvPr id="131" name="Afbeelding 2" descr="Afbeelding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21895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el 1"/>
          <p:cNvSpPr txBox="1"/>
          <p:nvPr/>
        </p:nvSpPr>
        <p:spPr>
          <a:xfrm>
            <a:off x="1981200" y="1900109"/>
            <a:ext cx="8229601" cy="65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Trénink ve fitness centru</a:t>
            </a:r>
          </a:p>
        </p:txBody>
      </p:sp>
      <p:pic>
        <p:nvPicPr>
          <p:cNvPr id="134" name="Afbeelding 2" descr="Afbeelding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86933"/>
            <a:ext cx="12192000" cy="18234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Schermafbeelding 2019-07-13 om 18.04.42.png" descr="Schermafbeelding 2019-07-13 om 18.04.4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1251" y="2802838"/>
            <a:ext cx="8229601" cy="3777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hermafbeelding 2019-07-13 om 18.17.25.png" descr="Schermafbeelding 2019-07-13 om 18.17.2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02141" y="2650769"/>
            <a:ext cx="7993403" cy="38664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Afbeelding 2" descr="Afbeelding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246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el 1"/>
          <p:cNvSpPr txBox="1"/>
          <p:nvPr/>
        </p:nvSpPr>
        <p:spPr>
          <a:xfrm>
            <a:off x="716136" y="2367158"/>
            <a:ext cx="10406130" cy="65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Trénink ve fitness centru</a:t>
            </a:r>
          </a:p>
        </p:txBody>
      </p:sp>
      <p:sp>
        <p:nvSpPr>
          <p:cNvPr id="141" name="Tijdelijke aanduiding voor inhoud 2"/>
          <p:cNvSpPr txBox="1"/>
          <p:nvPr/>
        </p:nvSpPr>
        <p:spPr>
          <a:xfrm>
            <a:off x="325693" y="3106969"/>
            <a:ext cx="9304868" cy="2904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400"/>
              </a:spcBef>
              <a:defRPr b="1" u="sng"/>
            </a:pPr>
            <a:r>
              <a:t>Jak vypadá intenzivní trénink:</a:t>
            </a:r>
          </a:p>
          <a:p>
            <a:pPr defTabSz="457200">
              <a:spcBef>
                <a:spcPts val="700"/>
              </a:spcBef>
              <a:defRPr b="1" u="sng"/>
            </a:pPr>
          </a:p>
          <a:p>
            <a:pPr marL="342900" indent="-342900" defTabSz="457200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Calibri"/>
              </a:defRPr>
            </a:pPr>
            <a:r>
              <a:t>1. Zahřátí 8-15 minut, maximálně na 120 tepů. Nízká zátěž, vysoká rychlost otáček (jízda na kole, crosstrainer a běžecký pás).</a:t>
            </a:r>
            <a:endParaRPr sz="3200"/>
          </a:p>
          <a:p>
            <a:pPr marL="342900" indent="-342900" defTabSz="457200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Calibri"/>
              </a:defRPr>
            </a:pPr>
            <a:r>
              <a:t>2. Posilování velkých svalových skupin na nohou, prsou a zádech.</a:t>
            </a:r>
          </a:p>
          <a:p>
            <a:pPr marL="342900" indent="-342900" defTabSz="457200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Calibri"/>
              </a:defRPr>
            </a:pPr>
            <a:r>
              <a:t>3. Pokud chcete trénovat břišní svalstvo, tak nejefektivnější je to před kardio tréninkem. Břišní svaly spalují tuky pomaleji ve srovnání s ostatními svaly.</a:t>
            </a:r>
          </a:p>
          <a:p>
            <a:pPr marL="342900" indent="-342900" defTabSz="457200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Calibri"/>
              </a:defRPr>
            </a:pPr>
            <a:r>
              <a:t>4. Skončete intervalovým tréninkem (vyberte si na stroji kopcovitý terén, sportovní interval, nebo aerobní režim) nebo vytrvalostní trénink (zvolte program na spalování tuků). Nejlepší stroje pro vytrvalostní trénink v souvislosti se zátěží jsou: kolo a běžecký pás.</a:t>
            </a:r>
          </a:p>
        </p:txBody>
      </p:sp>
      <p:pic>
        <p:nvPicPr>
          <p:cNvPr id="142" name="Afbeelding 2" descr="Afbeelding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246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1"/>
          <p:cNvSpPr txBox="1"/>
          <p:nvPr/>
        </p:nvSpPr>
        <p:spPr>
          <a:xfrm>
            <a:off x="1449944" y="2077421"/>
            <a:ext cx="9292112" cy="65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Trénink ve fitness centru</a:t>
            </a:r>
          </a:p>
        </p:txBody>
      </p:sp>
      <p:sp>
        <p:nvSpPr>
          <p:cNvPr id="145" name="Tijdelijke aanduiding voor inhoud 2"/>
          <p:cNvSpPr txBox="1"/>
          <p:nvPr/>
        </p:nvSpPr>
        <p:spPr>
          <a:xfrm>
            <a:off x="508124" y="3014845"/>
            <a:ext cx="8229601" cy="3235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400"/>
              </a:spcBef>
              <a:defRPr b="1" sz="2000" u="sng"/>
            </a:pPr>
            <a:r>
              <a:t>Jak vypadá klidný trénink: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1. Zahřátí 8-15 minut, maximálně na 120 tepů. Nízká zátěž, vysoká rychlost otáček (jízda na kole, crosstrainer a běžecký pás).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2. Pokud ještě vaše břišní svaly nedostali dostatečnou zátěž, můžete je dále trénovat. Máme na to program: čtvrthodinka pro břišní svaly. Samozřejmě můžete svaly trénovat i sami. Příklady najdete na recepci. V případě dotazů se můžete obrátit na jednoho z našich trenérů.</a:t>
            </a:r>
          </a:p>
          <a:p>
            <a: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Calibri"/>
              </a:defRPr>
            </a:pPr>
            <a:r>
              <a:t>3. V návaznosti na bod 1, nebo 2 budete 30-60 minut trénovat na 65% maximální tepové frekvence, nebo v programu spalování tuků (zóna 2). Můžete střídavě na různých strojích.</a:t>
            </a:r>
          </a:p>
        </p:txBody>
      </p:sp>
      <p:pic>
        <p:nvPicPr>
          <p:cNvPr id="146" name="Afbeelding 2" descr="Afbeelding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225"/>
            <a:ext cx="12192000" cy="18823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el 1"/>
          <p:cNvSpPr txBox="1"/>
          <p:nvPr/>
        </p:nvSpPr>
        <p:spPr>
          <a:xfrm>
            <a:off x="202751" y="2055241"/>
            <a:ext cx="11269020" cy="653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Trénink ve fitness centru</a:t>
            </a:r>
          </a:p>
        </p:txBody>
      </p:sp>
      <p:sp>
        <p:nvSpPr>
          <p:cNvPr id="149" name="Tijdelijke aanduiding voor inhoud 2"/>
          <p:cNvSpPr txBox="1"/>
          <p:nvPr/>
        </p:nvSpPr>
        <p:spPr>
          <a:xfrm>
            <a:off x="371511" y="3074827"/>
            <a:ext cx="8229601" cy="3161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500"/>
              </a:spcBef>
              <a:defRPr b="1" sz="2400" u="sng"/>
            </a:pPr>
            <a:r>
              <a:t>Další návrhy v kombinaci se skupinovým cvičením: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Zahřátí 8-15 minut, maximálně na 120 tepů. Nízká zátěž, vysoká rychlost otáček (jízda na kole, crosstrainer a běžecký pás).</a:t>
            </a:r>
            <a:endParaRPr sz="3200"/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Vyberte si hodinu, např.: Body-pump, Body-combat, Kruhový trénink, Cross fit trénink</a:t>
            </a:r>
            <a:endParaRPr sz="3200"/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Skončete kardio tréninkem 65% (program na spalování tuků) v zóně 2 po dobu 20-30 minut</a:t>
            </a:r>
          </a:p>
        </p:txBody>
      </p:sp>
      <p:pic>
        <p:nvPicPr>
          <p:cNvPr id="150" name="Afbeelding 2" descr="Afbeelding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81708"/>
            <a:ext cx="12192000" cy="20531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